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57" r:id="rId3"/>
    <p:sldId id="265" r:id="rId4"/>
    <p:sldId id="260" r:id="rId5"/>
    <p:sldId id="268" r:id="rId6"/>
    <p:sldId id="261" r:id="rId7"/>
    <p:sldId id="262" r:id="rId8"/>
    <p:sldId id="263" r:id="rId9"/>
    <p:sldId id="264"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2" r:id="rId25"/>
    <p:sldId id="284" r:id="rId26"/>
    <p:sldId id="285" r:id="rId27"/>
    <p:sldId id="286" r:id="rId28"/>
    <p:sldId id="287" r:id="rId29"/>
    <p:sldId id="288" r:id="rId30"/>
    <p:sldId id="289" r:id="rId31"/>
    <p:sldId id="290" r:id="rId32"/>
    <p:sldId id="291" r:id="rId33"/>
    <p:sldId id="292" r:id="rId34"/>
    <p:sldId id="295" r:id="rId35"/>
    <p:sldId id="293" r:id="rId36"/>
    <p:sldId id="294" r:id="rId37"/>
    <p:sldId id="296" r:id="rId38"/>
    <p:sldId id="298" r:id="rId39"/>
    <p:sldId id="297" r:id="rId40"/>
    <p:sldId id="299" r:id="rId41"/>
    <p:sldId id="300" r:id="rId42"/>
    <p:sldId id="301" r:id="rId43"/>
    <p:sldId id="302" r:id="rId44"/>
    <p:sldId id="303" r:id="rId45"/>
    <p:sldId id="30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p:restoredTop sz="94666"/>
  </p:normalViewPr>
  <p:slideViewPr>
    <p:cSldViewPr snapToGrid="0">
      <p:cViewPr>
        <p:scale>
          <a:sx n="98" d="100"/>
          <a:sy n="98" d="100"/>
        </p:scale>
        <p:origin x="14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C6559E-0AB6-4715-A402-3DE0CC5938B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04D269-67F9-4D6C-A9D4-B8B37AF356A6}">
      <dgm:prSet/>
      <dgm:spPr/>
      <dgm:t>
        <a:bodyPr/>
        <a:lstStyle/>
        <a:p>
          <a:pPr>
            <a:lnSpc>
              <a:spcPct val="100000"/>
            </a:lnSpc>
          </a:pPr>
          <a:r>
            <a:rPr lang="en-US"/>
            <a:t>Executive Summary</a:t>
          </a:r>
        </a:p>
      </dgm:t>
    </dgm:pt>
    <dgm:pt modelId="{8437D802-4034-4A25-8702-F6F1ED206F47}" type="parTrans" cxnId="{4411FE20-A5A8-4699-A2A9-46F12BBB8816}">
      <dgm:prSet/>
      <dgm:spPr/>
      <dgm:t>
        <a:bodyPr/>
        <a:lstStyle/>
        <a:p>
          <a:endParaRPr lang="en-US"/>
        </a:p>
      </dgm:t>
    </dgm:pt>
    <dgm:pt modelId="{515A6AAD-37D6-4968-B1F2-5145BADFA6B4}" type="sibTrans" cxnId="{4411FE20-A5A8-4699-A2A9-46F12BBB8816}">
      <dgm:prSet/>
      <dgm:spPr/>
      <dgm:t>
        <a:bodyPr/>
        <a:lstStyle/>
        <a:p>
          <a:pPr>
            <a:lnSpc>
              <a:spcPct val="100000"/>
            </a:lnSpc>
          </a:pPr>
          <a:endParaRPr lang="en-US"/>
        </a:p>
      </dgm:t>
    </dgm:pt>
    <dgm:pt modelId="{0FE60C98-8FDE-4CE2-9661-44DFE8C97D8E}">
      <dgm:prSet/>
      <dgm:spPr/>
      <dgm:t>
        <a:bodyPr/>
        <a:lstStyle/>
        <a:p>
          <a:pPr>
            <a:lnSpc>
              <a:spcPct val="100000"/>
            </a:lnSpc>
          </a:pPr>
          <a:r>
            <a:rPr lang="en-US"/>
            <a:t>Introduction</a:t>
          </a:r>
        </a:p>
      </dgm:t>
    </dgm:pt>
    <dgm:pt modelId="{0C19CFDF-CAC2-47D2-ADFF-9232592FF215}" type="parTrans" cxnId="{D1288989-19CD-4C82-BAF6-FFDF1D9D4157}">
      <dgm:prSet/>
      <dgm:spPr/>
      <dgm:t>
        <a:bodyPr/>
        <a:lstStyle/>
        <a:p>
          <a:endParaRPr lang="en-US"/>
        </a:p>
      </dgm:t>
    </dgm:pt>
    <dgm:pt modelId="{0A55E59E-5499-440D-B04F-EF081D009994}" type="sibTrans" cxnId="{D1288989-19CD-4C82-BAF6-FFDF1D9D4157}">
      <dgm:prSet/>
      <dgm:spPr/>
      <dgm:t>
        <a:bodyPr/>
        <a:lstStyle/>
        <a:p>
          <a:pPr>
            <a:lnSpc>
              <a:spcPct val="100000"/>
            </a:lnSpc>
          </a:pPr>
          <a:endParaRPr lang="en-US"/>
        </a:p>
      </dgm:t>
    </dgm:pt>
    <dgm:pt modelId="{E110F672-B992-46A6-87B4-5CC34B935320}">
      <dgm:prSet/>
      <dgm:spPr/>
      <dgm:t>
        <a:bodyPr/>
        <a:lstStyle/>
        <a:p>
          <a:pPr>
            <a:lnSpc>
              <a:spcPct val="100000"/>
            </a:lnSpc>
          </a:pPr>
          <a:r>
            <a:rPr lang="en-US"/>
            <a:t>Methodology</a:t>
          </a:r>
        </a:p>
      </dgm:t>
    </dgm:pt>
    <dgm:pt modelId="{C98A9433-22EE-4B35-A5A6-0B4EB3B71CB9}" type="parTrans" cxnId="{CCBA7DA9-E146-49AA-8458-E82060061B2F}">
      <dgm:prSet/>
      <dgm:spPr/>
      <dgm:t>
        <a:bodyPr/>
        <a:lstStyle/>
        <a:p>
          <a:endParaRPr lang="en-US"/>
        </a:p>
      </dgm:t>
    </dgm:pt>
    <dgm:pt modelId="{9DCA6706-0888-4A31-BE97-C2DE14BD5490}" type="sibTrans" cxnId="{CCBA7DA9-E146-49AA-8458-E82060061B2F}">
      <dgm:prSet/>
      <dgm:spPr/>
      <dgm:t>
        <a:bodyPr/>
        <a:lstStyle/>
        <a:p>
          <a:pPr>
            <a:lnSpc>
              <a:spcPct val="100000"/>
            </a:lnSpc>
          </a:pPr>
          <a:endParaRPr lang="en-US"/>
        </a:p>
      </dgm:t>
    </dgm:pt>
    <dgm:pt modelId="{0309B486-B2AE-4048-9374-FF7DAE4D1430}">
      <dgm:prSet/>
      <dgm:spPr/>
      <dgm:t>
        <a:bodyPr/>
        <a:lstStyle/>
        <a:p>
          <a:pPr>
            <a:lnSpc>
              <a:spcPct val="100000"/>
            </a:lnSpc>
          </a:pPr>
          <a:r>
            <a:rPr lang="en-US"/>
            <a:t>Results</a:t>
          </a:r>
        </a:p>
      </dgm:t>
    </dgm:pt>
    <dgm:pt modelId="{02863DC9-EE8D-4E93-8548-4C3E5BD6834B}" type="parTrans" cxnId="{73F06F99-9C3B-46AE-806D-CC3017E685B2}">
      <dgm:prSet/>
      <dgm:spPr/>
      <dgm:t>
        <a:bodyPr/>
        <a:lstStyle/>
        <a:p>
          <a:endParaRPr lang="en-US"/>
        </a:p>
      </dgm:t>
    </dgm:pt>
    <dgm:pt modelId="{377FC08E-AF9A-4F25-BF5E-ECC976643DC8}" type="sibTrans" cxnId="{73F06F99-9C3B-46AE-806D-CC3017E685B2}">
      <dgm:prSet/>
      <dgm:spPr/>
      <dgm:t>
        <a:bodyPr/>
        <a:lstStyle/>
        <a:p>
          <a:pPr>
            <a:lnSpc>
              <a:spcPct val="100000"/>
            </a:lnSpc>
          </a:pPr>
          <a:endParaRPr lang="en-US"/>
        </a:p>
      </dgm:t>
    </dgm:pt>
    <dgm:pt modelId="{397E0BDE-F538-40FE-9847-7B4B7A033816}">
      <dgm:prSet/>
      <dgm:spPr/>
      <dgm:t>
        <a:bodyPr/>
        <a:lstStyle/>
        <a:p>
          <a:pPr>
            <a:lnSpc>
              <a:spcPct val="100000"/>
            </a:lnSpc>
          </a:pPr>
          <a:r>
            <a:rPr lang="en-US"/>
            <a:t>Conclusion</a:t>
          </a:r>
        </a:p>
      </dgm:t>
    </dgm:pt>
    <dgm:pt modelId="{7263B769-C6DE-43A9-9F2B-297DDB0128C9}" type="parTrans" cxnId="{8ED64747-DC7D-4CFF-9A26-0A17C81303A2}">
      <dgm:prSet/>
      <dgm:spPr/>
      <dgm:t>
        <a:bodyPr/>
        <a:lstStyle/>
        <a:p>
          <a:endParaRPr lang="en-US"/>
        </a:p>
      </dgm:t>
    </dgm:pt>
    <dgm:pt modelId="{074A8EB5-84DD-4E1E-A27F-8C9999E2FB38}" type="sibTrans" cxnId="{8ED64747-DC7D-4CFF-9A26-0A17C81303A2}">
      <dgm:prSet/>
      <dgm:spPr/>
      <dgm:t>
        <a:bodyPr/>
        <a:lstStyle/>
        <a:p>
          <a:pPr>
            <a:lnSpc>
              <a:spcPct val="100000"/>
            </a:lnSpc>
          </a:pPr>
          <a:endParaRPr lang="en-US"/>
        </a:p>
      </dgm:t>
    </dgm:pt>
    <dgm:pt modelId="{CA8F5622-7859-4A98-A3CD-8CFFD4FD1332}">
      <dgm:prSet/>
      <dgm:spPr/>
      <dgm:t>
        <a:bodyPr/>
        <a:lstStyle/>
        <a:p>
          <a:pPr>
            <a:lnSpc>
              <a:spcPct val="100000"/>
            </a:lnSpc>
          </a:pPr>
          <a:r>
            <a:rPr lang="en-US"/>
            <a:t>Appendix</a:t>
          </a:r>
        </a:p>
      </dgm:t>
    </dgm:pt>
    <dgm:pt modelId="{C4FE8421-4285-4388-BBAC-5A896B04A669}" type="parTrans" cxnId="{49768E6A-6F05-483E-99D7-516087932C81}">
      <dgm:prSet/>
      <dgm:spPr/>
      <dgm:t>
        <a:bodyPr/>
        <a:lstStyle/>
        <a:p>
          <a:endParaRPr lang="en-US"/>
        </a:p>
      </dgm:t>
    </dgm:pt>
    <dgm:pt modelId="{08C5C133-6C94-4A01-BCF6-4C745FE4DCCB}" type="sibTrans" cxnId="{49768E6A-6F05-483E-99D7-516087932C81}">
      <dgm:prSet/>
      <dgm:spPr/>
      <dgm:t>
        <a:bodyPr/>
        <a:lstStyle/>
        <a:p>
          <a:endParaRPr lang="en-US"/>
        </a:p>
      </dgm:t>
    </dgm:pt>
    <dgm:pt modelId="{36AC5242-318C-4A02-9464-F55EE4B90E1D}" type="pres">
      <dgm:prSet presAssocID="{1BC6559E-0AB6-4715-A402-3DE0CC5938BC}" presName="root" presStyleCnt="0">
        <dgm:presLayoutVars>
          <dgm:dir/>
          <dgm:resizeHandles val="exact"/>
        </dgm:presLayoutVars>
      </dgm:prSet>
      <dgm:spPr/>
    </dgm:pt>
    <dgm:pt modelId="{F7EA8320-35E3-4E29-ACB3-ABFB62970C06}" type="pres">
      <dgm:prSet presAssocID="{1BC6559E-0AB6-4715-A402-3DE0CC5938BC}" presName="container" presStyleCnt="0">
        <dgm:presLayoutVars>
          <dgm:dir/>
          <dgm:resizeHandles val="exact"/>
        </dgm:presLayoutVars>
      </dgm:prSet>
      <dgm:spPr/>
    </dgm:pt>
    <dgm:pt modelId="{02CB38B6-2780-4FAD-BD2D-9353E50BEA30}" type="pres">
      <dgm:prSet presAssocID="{8004D269-67F9-4D6C-A9D4-B8B37AF356A6}" presName="compNode" presStyleCnt="0"/>
      <dgm:spPr/>
    </dgm:pt>
    <dgm:pt modelId="{4B935703-2F16-42DA-AD62-DCA3A23403FB}" type="pres">
      <dgm:prSet presAssocID="{8004D269-67F9-4D6C-A9D4-B8B37AF356A6}" presName="iconBgRect" presStyleLbl="bgShp" presStyleIdx="0" presStyleCnt="6"/>
      <dgm:spPr/>
    </dgm:pt>
    <dgm:pt modelId="{C477473D-590B-4522-9E2E-614EB3B645B2}" type="pres">
      <dgm:prSet presAssocID="{8004D269-67F9-4D6C-A9D4-B8B37AF356A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9085D86E-CAA6-417B-AF32-93554B64780D}" type="pres">
      <dgm:prSet presAssocID="{8004D269-67F9-4D6C-A9D4-B8B37AF356A6}" presName="spaceRect" presStyleCnt="0"/>
      <dgm:spPr/>
    </dgm:pt>
    <dgm:pt modelId="{58E4E0A7-B9CA-4E3A-B7A8-0CCC0FC3E577}" type="pres">
      <dgm:prSet presAssocID="{8004D269-67F9-4D6C-A9D4-B8B37AF356A6}" presName="textRect" presStyleLbl="revTx" presStyleIdx="0" presStyleCnt="6">
        <dgm:presLayoutVars>
          <dgm:chMax val="1"/>
          <dgm:chPref val="1"/>
        </dgm:presLayoutVars>
      </dgm:prSet>
      <dgm:spPr/>
    </dgm:pt>
    <dgm:pt modelId="{66978043-6E1E-46BA-B05E-2278B85B31DA}" type="pres">
      <dgm:prSet presAssocID="{515A6AAD-37D6-4968-B1F2-5145BADFA6B4}" presName="sibTrans" presStyleLbl="sibTrans2D1" presStyleIdx="0" presStyleCnt="0"/>
      <dgm:spPr/>
    </dgm:pt>
    <dgm:pt modelId="{72CD638A-397C-46B7-B6B9-541A5414D5B2}" type="pres">
      <dgm:prSet presAssocID="{0FE60C98-8FDE-4CE2-9661-44DFE8C97D8E}" presName="compNode" presStyleCnt="0"/>
      <dgm:spPr/>
    </dgm:pt>
    <dgm:pt modelId="{A9EA6755-032E-499E-8D15-9A5FFCAB35A2}" type="pres">
      <dgm:prSet presAssocID="{0FE60C98-8FDE-4CE2-9661-44DFE8C97D8E}" presName="iconBgRect" presStyleLbl="bgShp" presStyleIdx="1" presStyleCnt="6"/>
      <dgm:spPr/>
    </dgm:pt>
    <dgm:pt modelId="{DB3D46CA-DD90-45EF-B379-19961B1A1C09}" type="pres">
      <dgm:prSet presAssocID="{0FE60C98-8FDE-4CE2-9661-44DFE8C97D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AF6A7443-7A5D-44D4-B95F-65D15BA0B7CF}" type="pres">
      <dgm:prSet presAssocID="{0FE60C98-8FDE-4CE2-9661-44DFE8C97D8E}" presName="spaceRect" presStyleCnt="0"/>
      <dgm:spPr/>
    </dgm:pt>
    <dgm:pt modelId="{D43F3346-3C46-4C57-AEAE-2AB69690A7ED}" type="pres">
      <dgm:prSet presAssocID="{0FE60C98-8FDE-4CE2-9661-44DFE8C97D8E}" presName="textRect" presStyleLbl="revTx" presStyleIdx="1" presStyleCnt="6">
        <dgm:presLayoutVars>
          <dgm:chMax val="1"/>
          <dgm:chPref val="1"/>
        </dgm:presLayoutVars>
      </dgm:prSet>
      <dgm:spPr/>
    </dgm:pt>
    <dgm:pt modelId="{841D5692-43A8-4D1F-9CDD-95EB11415A97}" type="pres">
      <dgm:prSet presAssocID="{0A55E59E-5499-440D-B04F-EF081D009994}" presName="sibTrans" presStyleLbl="sibTrans2D1" presStyleIdx="0" presStyleCnt="0"/>
      <dgm:spPr/>
    </dgm:pt>
    <dgm:pt modelId="{90E09620-813E-4544-AF5F-3C1BCD88C6EB}" type="pres">
      <dgm:prSet presAssocID="{E110F672-B992-46A6-87B4-5CC34B935320}" presName="compNode" presStyleCnt="0"/>
      <dgm:spPr/>
    </dgm:pt>
    <dgm:pt modelId="{B4CC90E3-11B5-48B0-8EDE-560F143256AE}" type="pres">
      <dgm:prSet presAssocID="{E110F672-B992-46A6-87B4-5CC34B935320}" presName="iconBgRect" presStyleLbl="bgShp" presStyleIdx="2" presStyleCnt="6"/>
      <dgm:spPr/>
    </dgm:pt>
    <dgm:pt modelId="{7B63ADBE-915F-4B3C-825B-AE2D4BF3CE52}" type="pres">
      <dgm:prSet presAssocID="{E110F672-B992-46A6-87B4-5CC34B93532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E9D7CDC1-E81B-4781-A37C-39327B66EE20}" type="pres">
      <dgm:prSet presAssocID="{E110F672-B992-46A6-87B4-5CC34B935320}" presName="spaceRect" presStyleCnt="0"/>
      <dgm:spPr/>
    </dgm:pt>
    <dgm:pt modelId="{AF8D1C5B-31AE-4C71-A364-B07D2B7BB65D}" type="pres">
      <dgm:prSet presAssocID="{E110F672-B992-46A6-87B4-5CC34B935320}" presName="textRect" presStyleLbl="revTx" presStyleIdx="2" presStyleCnt="6">
        <dgm:presLayoutVars>
          <dgm:chMax val="1"/>
          <dgm:chPref val="1"/>
        </dgm:presLayoutVars>
      </dgm:prSet>
      <dgm:spPr/>
    </dgm:pt>
    <dgm:pt modelId="{9CEB2DAD-99B7-4B83-9C90-DDAE5C02F679}" type="pres">
      <dgm:prSet presAssocID="{9DCA6706-0888-4A31-BE97-C2DE14BD5490}" presName="sibTrans" presStyleLbl="sibTrans2D1" presStyleIdx="0" presStyleCnt="0"/>
      <dgm:spPr/>
    </dgm:pt>
    <dgm:pt modelId="{E6C2DB16-B2D7-4E28-BB9D-F85B5FB3527A}" type="pres">
      <dgm:prSet presAssocID="{0309B486-B2AE-4048-9374-FF7DAE4D1430}" presName="compNode" presStyleCnt="0"/>
      <dgm:spPr/>
    </dgm:pt>
    <dgm:pt modelId="{75949A21-E7F1-41C2-A91D-2804C168433A}" type="pres">
      <dgm:prSet presAssocID="{0309B486-B2AE-4048-9374-FF7DAE4D1430}" presName="iconBgRect" presStyleLbl="bgShp" presStyleIdx="3" presStyleCnt="6"/>
      <dgm:spPr/>
    </dgm:pt>
    <dgm:pt modelId="{6EB81A26-D59B-4038-849C-701A26859BAB}" type="pres">
      <dgm:prSet presAssocID="{0309B486-B2AE-4048-9374-FF7DAE4D143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DC45D18C-E9AE-415A-8229-19EE8D7E79C6}" type="pres">
      <dgm:prSet presAssocID="{0309B486-B2AE-4048-9374-FF7DAE4D1430}" presName="spaceRect" presStyleCnt="0"/>
      <dgm:spPr/>
    </dgm:pt>
    <dgm:pt modelId="{784F93C6-7D81-40AF-A681-88D97603310E}" type="pres">
      <dgm:prSet presAssocID="{0309B486-B2AE-4048-9374-FF7DAE4D1430}" presName="textRect" presStyleLbl="revTx" presStyleIdx="3" presStyleCnt="6">
        <dgm:presLayoutVars>
          <dgm:chMax val="1"/>
          <dgm:chPref val="1"/>
        </dgm:presLayoutVars>
      </dgm:prSet>
      <dgm:spPr/>
    </dgm:pt>
    <dgm:pt modelId="{F7F12162-4073-4A3F-BEE3-B0848FBEB8B1}" type="pres">
      <dgm:prSet presAssocID="{377FC08E-AF9A-4F25-BF5E-ECC976643DC8}" presName="sibTrans" presStyleLbl="sibTrans2D1" presStyleIdx="0" presStyleCnt="0"/>
      <dgm:spPr/>
    </dgm:pt>
    <dgm:pt modelId="{451FD39C-8338-41D8-866C-9B66C56E3839}" type="pres">
      <dgm:prSet presAssocID="{397E0BDE-F538-40FE-9847-7B4B7A033816}" presName="compNode" presStyleCnt="0"/>
      <dgm:spPr/>
    </dgm:pt>
    <dgm:pt modelId="{9855DAD7-0AF2-41A3-8CB1-C8C7024CC4CF}" type="pres">
      <dgm:prSet presAssocID="{397E0BDE-F538-40FE-9847-7B4B7A033816}" presName="iconBgRect" presStyleLbl="bgShp" presStyleIdx="4" presStyleCnt="6"/>
      <dgm:spPr/>
    </dgm:pt>
    <dgm:pt modelId="{6724379B-C2C1-4CF8-AE98-48F9792276EC}" type="pres">
      <dgm:prSet presAssocID="{397E0BDE-F538-40FE-9847-7B4B7A0338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085CBBF7-0DDA-4A5E-9940-466D98A26F3C}" type="pres">
      <dgm:prSet presAssocID="{397E0BDE-F538-40FE-9847-7B4B7A033816}" presName="spaceRect" presStyleCnt="0"/>
      <dgm:spPr/>
    </dgm:pt>
    <dgm:pt modelId="{55951DAB-3C66-44CC-9BB4-72A70AA35AD4}" type="pres">
      <dgm:prSet presAssocID="{397E0BDE-F538-40FE-9847-7B4B7A033816}" presName="textRect" presStyleLbl="revTx" presStyleIdx="4" presStyleCnt="6">
        <dgm:presLayoutVars>
          <dgm:chMax val="1"/>
          <dgm:chPref val="1"/>
        </dgm:presLayoutVars>
      </dgm:prSet>
      <dgm:spPr/>
    </dgm:pt>
    <dgm:pt modelId="{E4A42D0D-5083-4468-B540-B664A436BC5A}" type="pres">
      <dgm:prSet presAssocID="{074A8EB5-84DD-4E1E-A27F-8C9999E2FB38}" presName="sibTrans" presStyleLbl="sibTrans2D1" presStyleIdx="0" presStyleCnt="0"/>
      <dgm:spPr/>
    </dgm:pt>
    <dgm:pt modelId="{4EBF2124-54CD-415A-8E0E-D41239AEEF29}" type="pres">
      <dgm:prSet presAssocID="{CA8F5622-7859-4A98-A3CD-8CFFD4FD1332}" presName="compNode" presStyleCnt="0"/>
      <dgm:spPr/>
    </dgm:pt>
    <dgm:pt modelId="{59A18045-3AD8-4653-9903-914DCE2099AB}" type="pres">
      <dgm:prSet presAssocID="{CA8F5622-7859-4A98-A3CD-8CFFD4FD1332}" presName="iconBgRect" presStyleLbl="bgShp" presStyleIdx="5" presStyleCnt="6"/>
      <dgm:spPr/>
    </dgm:pt>
    <dgm:pt modelId="{74C23701-242D-434F-A8F7-5CDC87733028}" type="pres">
      <dgm:prSet presAssocID="{CA8F5622-7859-4A98-A3CD-8CFFD4FD133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7CE207A0-3DDA-4E03-A7B0-C48B74C8B0F0}" type="pres">
      <dgm:prSet presAssocID="{CA8F5622-7859-4A98-A3CD-8CFFD4FD1332}" presName="spaceRect" presStyleCnt="0"/>
      <dgm:spPr/>
    </dgm:pt>
    <dgm:pt modelId="{93AAF2EA-5894-41DC-B9A9-6A374B280DED}" type="pres">
      <dgm:prSet presAssocID="{CA8F5622-7859-4A98-A3CD-8CFFD4FD1332}" presName="textRect" presStyleLbl="revTx" presStyleIdx="5" presStyleCnt="6">
        <dgm:presLayoutVars>
          <dgm:chMax val="1"/>
          <dgm:chPref val="1"/>
        </dgm:presLayoutVars>
      </dgm:prSet>
      <dgm:spPr/>
    </dgm:pt>
  </dgm:ptLst>
  <dgm:cxnLst>
    <dgm:cxn modelId="{4411FE20-A5A8-4699-A2A9-46F12BBB8816}" srcId="{1BC6559E-0AB6-4715-A402-3DE0CC5938BC}" destId="{8004D269-67F9-4D6C-A9D4-B8B37AF356A6}" srcOrd="0" destOrd="0" parTransId="{8437D802-4034-4A25-8702-F6F1ED206F47}" sibTransId="{515A6AAD-37D6-4968-B1F2-5145BADFA6B4}"/>
    <dgm:cxn modelId="{DB606D3E-C091-4636-8CD4-0AC4CA83236E}" type="presOf" srcId="{377FC08E-AF9A-4F25-BF5E-ECC976643DC8}" destId="{F7F12162-4073-4A3F-BEE3-B0848FBEB8B1}" srcOrd="0" destOrd="0" presId="urn:microsoft.com/office/officeart/2018/2/layout/IconCircleList"/>
    <dgm:cxn modelId="{BE8F0C42-E53A-4B49-82C2-6F7DD9A967F1}" type="presOf" srcId="{0309B486-B2AE-4048-9374-FF7DAE4D1430}" destId="{784F93C6-7D81-40AF-A681-88D97603310E}" srcOrd="0" destOrd="0" presId="urn:microsoft.com/office/officeart/2018/2/layout/IconCircleList"/>
    <dgm:cxn modelId="{C673C146-3CDF-4C85-8EAF-463C3969F91A}" type="presOf" srcId="{1BC6559E-0AB6-4715-A402-3DE0CC5938BC}" destId="{36AC5242-318C-4A02-9464-F55EE4B90E1D}" srcOrd="0" destOrd="0" presId="urn:microsoft.com/office/officeart/2018/2/layout/IconCircleList"/>
    <dgm:cxn modelId="{8ED64747-DC7D-4CFF-9A26-0A17C81303A2}" srcId="{1BC6559E-0AB6-4715-A402-3DE0CC5938BC}" destId="{397E0BDE-F538-40FE-9847-7B4B7A033816}" srcOrd="4" destOrd="0" parTransId="{7263B769-C6DE-43A9-9F2B-297DDB0128C9}" sibTransId="{074A8EB5-84DD-4E1E-A27F-8C9999E2FB38}"/>
    <dgm:cxn modelId="{D30D404E-ECDB-4F00-A175-00A2443B4400}" type="presOf" srcId="{CA8F5622-7859-4A98-A3CD-8CFFD4FD1332}" destId="{93AAF2EA-5894-41DC-B9A9-6A374B280DED}" srcOrd="0" destOrd="0" presId="urn:microsoft.com/office/officeart/2018/2/layout/IconCircleList"/>
    <dgm:cxn modelId="{EE8A5B65-A85E-4089-A882-0E856C320795}" type="presOf" srcId="{0A55E59E-5499-440D-B04F-EF081D009994}" destId="{841D5692-43A8-4D1F-9CDD-95EB11415A97}" srcOrd="0" destOrd="0" presId="urn:microsoft.com/office/officeart/2018/2/layout/IconCircleList"/>
    <dgm:cxn modelId="{29C80266-6E3E-4CF6-A0EC-21A7D6793B54}" type="presOf" srcId="{8004D269-67F9-4D6C-A9D4-B8B37AF356A6}" destId="{58E4E0A7-B9CA-4E3A-B7A8-0CCC0FC3E577}" srcOrd="0" destOrd="0" presId="urn:microsoft.com/office/officeart/2018/2/layout/IconCircleList"/>
    <dgm:cxn modelId="{49768E6A-6F05-483E-99D7-516087932C81}" srcId="{1BC6559E-0AB6-4715-A402-3DE0CC5938BC}" destId="{CA8F5622-7859-4A98-A3CD-8CFFD4FD1332}" srcOrd="5" destOrd="0" parTransId="{C4FE8421-4285-4388-BBAC-5A896B04A669}" sibTransId="{08C5C133-6C94-4A01-BCF6-4C745FE4DCCB}"/>
    <dgm:cxn modelId="{5839EE73-C019-43B9-90C8-8B6BC460B2D4}" type="presOf" srcId="{397E0BDE-F538-40FE-9847-7B4B7A033816}" destId="{55951DAB-3C66-44CC-9BB4-72A70AA35AD4}" srcOrd="0" destOrd="0" presId="urn:microsoft.com/office/officeart/2018/2/layout/IconCircleList"/>
    <dgm:cxn modelId="{146D3F7B-8AD7-433A-8864-EA625623D6B9}" type="presOf" srcId="{0FE60C98-8FDE-4CE2-9661-44DFE8C97D8E}" destId="{D43F3346-3C46-4C57-AEAE-2AB69690A7ED}" srcOrd="0" destOrd="0" presId="urn:microsoft.com/office/officeart/2018/2/layout/IconCircleList"/>
    <dgm:cxn modelId="{D1288989-19CD-4C82-BAF6-FFDF1D9D4157}" srcId="{1BC6559E-0AB6-4715-A402-3DE0CC5938BC}" destId="{0FE60C98-8FDE-4CE2-9661-44DFE8C97D8E}" srcOrd="1" destOrd="0" parTransId="{0C19CFDF-CAC2-47D2-ADFF-9232592FF215}" sibTransId="{0A55E59E-5499-440D-B04F-EF081D009994}"/>
    <dgm:cxn modelId="{73F06F99-9C3B-46AE-806D-CC3017E685B2}" srcId="{1BC6559E-0AB6-4715-A402-3DE0CC5938BC}" destId="{0309B486-B2AE-4048-9374-FF7DAE4D1430}" srcOrd="3" destOrd="0" parTransId="{02863DC9-EE8D-4E93-8548-4C3E5BD6834B}" sibTransId="{377FC08E-AF9A-4F25-BF5E-ECC976643DC8}"/>
    <dgm:cxn modelId="{CCBA7DA9-E146-49AA-8458-E82060061B2F}" srcId="{1BC6559E-0AB6-4715-A402-3DE0CC5938BC}" destId="{E110F672-B992-46A6-87B4-5CC34B935320}" srcOrd="2" destOrd="0" parTransId="{C98A9433-22EE-4B35-A5A6-0B4EB3B71CB9}" sibTransId="{9DCA6706-0888-4A31-BE97-C2DE14BD5490}"/>
    <dgm:cxn modelId="{ACD9D8C0-79E8-459A-9CED-0C3C41EFA2FE}" type="presOf" srcId="{074A8EB5-84DD-4E1E-A27F-8C9999E2FB38}" destId="{E4A42D0D-5083-4468-B540-B664A436BC5A}" srcOrd="0" destOrd="0" presId="urn:microsoft.com/office/officeart/2018/2/layout/IconCircleList"/>
    <dgm:cxn modelId="{78A6DCCB-9320-4EAC-95B4-B2B6D2A99906}" type="presOf" srcId="{9DCA6706-0888-4A31-BE97-C2DE14BD5490}" destId="{9CEB2DAD-99B7-4B83-9C90-DDAE5C02F679}" srcOrd="0" destOrd="0" presId="urn:microsoft.com/office/officeart/2018/2/layout/IconCircleList"/>
    <dgm:cxn modelId="{EDAC1BD6-B00D-467D-8F38-3BF2D59B808D}" type="presOf" srcId="{E110F672-B992-46A6-87B4-5CC34B935320}" destId="{AF8D1C5B-31AE-4C71-A364-B07D2B7BB65D}" srcOrd="0" destOrd="0" presId="urn:microsoft.com/office/officeart/2018/2/layout/IconCircleList"/>
    <dgm:cxn modelId="{96694FDA-F7B5-4292-AE30-5B66C68A21CD}" type="presOf" srcId="{515A6AAD-37D6-4968-B1F2-5145BADFA6B4}" destId="{66978043-6E1E-46BA-B05E-2278B85B31DA}" srcOrd="0" destOrd="0" presId="urn:microsoft.com/office/officeart/2018/2/layout/IconCircleList"/>
    <dgm:cxn modelId="{BBF20956-AA47-4479-A0CC-AC94C345C778}" type="presParOf" srcId="{36AC5242-318C-4A02-9464-F55EE4B90E1D}" destId="{F7EA8320-35E3-4E29-ACB3-ABFB62970C06}" srcOrd="0" destOrd="0" presId="urn:microsoft.com/office/officeart/2018/2/layout/IconCircleList"/>
    <dgm:cxn modelId="{80930D80-47D2-4E6B-9471-E3E903FD3F7D}" type="presParOf" srcId="{F7EA8320-35E3-4E29-ACB3-ABFB62970C06}" destId="{02CB38B6-2780-4FAD-BD2D-9353E50BEA30}" srcOrd="0" destOrd="0" presId="urn:microsoft.com/office/officeart/2018/2/layout/IconCircleList"/>
    <dgm:cxn modelId="{FA2C883D-ECF1-424A-A4CF-09B5DE018E11}" type="presParOf" srcId="{02CB38B6-2780-4FAD-BD2D-9353E50BEA30}" destId="{4B935703-2F16-42DA-AD62-DCA3A23403FB}" srcOrd="0" destOrd="0" presId="urn:microsoft.com/office/officeart/2018/2/layout/IconCircleList"/>
    <dgm:cxn modelId="{B5D8BC79-4566-4FD2-B395-6580D4360351}" type="presParOf" srcId="{02CB38B6-2780-4FAD-BD2D-9353E50BEA30}" destId="{C477473D-590B-4522-9E2E-614EB3B645B2}" srcOrd="1" destOrd="0" presId="urn:microsoft.com/office/officeart/2018/2/layout/IconCircleList"/>
    <dgm:cxn modelId="{B024A3D9-1154-46D1-AB43-52ED853A2098}" type="presParOf" srcId="{02CB38B6-2780-4FAD-BD2D-9353E50BEA30}" destId="{9085D86E-CAA6-417B-AF32-93554B64780D}" srcOrd="2" destOrd="0" presId="urn:microsoft.com/office/officeart/2018/2/layout/IconCircleList"/>
    <dgm:cxn modelId="{14FD3C44-E5E5-4080-9217-B8A5053B809C}" type="presParOf" srcId="{02CB38B6-2780-4FAD-BD2D-9353E50BEA30}" destId="{58E4E0A7-B9CA-4E3A-B7A8-0CCC0FC3E577}" srcOrd="3" destOrd="0" presId="urn:microsoft.com/office/officeart/2018/2/layout/IconCircleList"/>
    <dgm:cxn modelId="{D8759256-7762-4DD5-9DF0-A14ED5D0764C}" type="presParOf" srcId="{F7EA8320-35E3-4E29-ACB3-ABFB62970C06}" destId="{66978043-6E1E-46BA-B05E-2278B85B31DA}" srcOrd="1" destOrd="0" presId="urn:microsoft.com/office/officeart/2018/2/layout/IconCircleList"/>
    <dgm:cxn modelId="{5528D041-1601-4BFE-B6A1-0E027D1A16F5}" type="presParOf" srcId="{F7EA8320-35E3-4E29-ACB3-ABFB62970C06}" destId="{72CD638A-397C-46B7-B6B9-541A5414D5B2}" srcOrd="2" destOrd="0" presId="urn:microsoft.com/office/officeart/2018/2/layout/IconCircleList"/>
    <dgm:cxn modelId="{020345DF-D380-4F5A-BD80-8A46AB063778}" type="presParOf" srcId="{72CD638A-397C-46B7-B6B9-541A5414D5B2}" destId="{A9EA6755-032E-499E-8D15-9A5FFCAB35A2}" srcOrd="0" destOrd="0" presId="urn:microsoft.com/office/officeart/2018/2/layout/IconCircleList"/>
    <dgm:cxn modelId="{1F64103D-8BF8-4440-85A3-E3A9890E8FCA}" type="presParOf" srcId="{72CD638A-397C-46B7-B6B9-541A5414D5B2}" destId="{DB3D46CA-DD90-45EF-B379-19961B1A1C09}" srcOrd="1" destOrd="0" presId="urn:microsoft.com/office/officeart/2018/2/layout/IconCircleList"/>
    <dgm:cxn modelId="{F603740D-99AF-4B16-8438-2FEC4CB5D5A2}" type="presParOf" srcId="{72CD638A-397C-46B7-B6B9-541A5414D5B2}" destId="{AF6A7443-7A5D-44D4-B95F-65D15BA0B7CF}" srcOrd="2" destOrd="0" presId="urn:microsoft.com/office/officeart/2018/2/layout/IconCircleList"/>
    <dgm:cxn modelId="{ACFAD5A3-8316-4638-ACC9-7093D2CD2400}" type="presParOf" srcId="{72CD638A-397C-46B7-B6B9-541A5414D5B2}" destId="{D43F3346-3C46-4C57-AEAE-2AB69690A7ED}" srcOrd="3" destOrd="0" presId="urn:microsoft.com/office/officeart/2018/2/layout/IconCircleList"/>
    <dgm:cxn modelId="{7E86B4F1-2C05-44C6-9E0B-EACF616851C3}" type="presParOf" srcId="{F7EA8320-35E3-4E29-ACB3-ABFB62970C06}" destId="{841D5692-43A8-4D1F-9CDD-95EB11415A97}" srcOrd="3" destOrd="0" presId="urn:microsoft.com/office/officeart/2018/2/layout/IconCircleList"/>
    <dgm:cxn modelId="{2ABBAE8D-A448-4E9B-8DDD-A5F66DAF1629}" type="presParOf" srcId="{F7EA8320-35E3-4E29-ACB3-ABFB62970C06}" destId="{90E09620-813E-4544-AF5F-3C1BCD88C6EB}" srcOrd="4" destOrd="0" presId="urn:microsoft.com/office/officeart/2018/2/layout/IconCircleList"/>
    <dgm:cxn modelId="{285CAE4C-6B1B-4101-8C3E-6A28C4EF68C2}" type="presParOf" srcId="{90E09620-813E-4544-AF5F-3C1BCD88C6EB}" destId="{B4CC90E3-11B5-48B0-8EDE-560F143256AE}" srcOrd="0" destOrd="0" presId="urn:microsoft.com/office/officeart/2018/2/layout/IconCircleList"/>
    <dgm:cxn modelId="{C2DAAB4C-99CB-4C04-B081-6CE166E906B0}" type="presParOf" srcId="{90E09620-813E-4544-AF5F-3C1BCD88C6EB}" destId="{7B63ADBE-915F-4B3C-825B-AE2D4BF3CE52}" srcOrd="1" destOrd="0" presId="urn:microsoft.com/office/officeart/2018/2/layout/IconCircleList"/>
    <dgm:cxn modelId="{F4294F4C-C97F-4BF0-9AD4-32E58699D3DE}" type="presParOf" srcId="{90E09620-813E-4544-AF5F-3C1BCD88C6EB}" destId="{E9D7CDC1-E81B-4781-A37C-39327B66EE20}" srcOrd="2" destOrd="0" presId="urn:microsoft.com/office/officeart/2018/2/layout/IconCircleList"/>
    <dgm:cxn modelId="{6494BD79-4183-45B6-894A-2DFAC39D0252}" type="presParOf" srcId="{90E09620-813E-4544-AF5F-3C1BCD88C6EB}" destId="{AF8D1C5B-31AE-4C71-A364-B07D2B7BB65D}" srcOrd="3" destOrd="0" presId="urn:microsoft.com/office/officeart/2018/2/layout/IconCircleList"/>
    <dgm:cxn modelId="{162E3711-26C5-4EF1-B9FF-549877F66EF3}" type="presParOf" srcId="{F7EA8320-35E3-4E29-ACB3-ABFB62970C06}" destId="{9CEB2DAD-99B7-4B83-9C90-DDAE5C02F679}" srcOrd="5" destOrd="0" presId="urn:microsoft.com/office/officeart/2018/2/layout/IconCircleList"/>
    <dgm:cxn modelId="{A42121AB-9DE8-4C26-8B65-12CED3D96696}" type="presParOf" srcId="{F7EA8320-35E3-4E29-ACB3-ABFB62970C06}" destId="{E6C2DB16-B2D7-4E28-BB9D-F85B5FB3527A}" srcOrd="6" destOrd="0" presId="urn:microsoft.com/office/officeart/2018/2/layout/IconCircleList"/>
    <dgm:cxn modelId="{05ACB5D4-23CA-4234-89CB-461838B801E6}" type="presParOf" srcId="{E6C2DB16-B2D7-4E28-BB9D-F85B5FB3527A}" destId="{75949A21-E7F1-41C2-A91D-2804C168433A}" srcOrd="0" destOrd="0" presId="urn:microsoft.com/office/officeart/2018/2/layout/IconCircleList"/>
    <dgm:cxn modelId="{0664A728-C2A3-4485-9AA9-9646A87CEE1E}" type="presParOf" srcId="{E6C2DB16-B2D7-4E28-BB9D-F85B5FB3527A}" destId="{6EB81A26-D59B-4038-849C-701A26859BAB}" srcOrd="1" destOrd="0" presId="urn:microsoft.com/office/officeart/2018/2/layout/IconCircleList"/>
    <dgm:cxn modelId="{04D49699-BDA3-4309-A3B4-AC532B8358D7}" type="presParOf" srcId="{E6C2DB16-B2D7-4E28-BB9D-F85B5FB3527A}" destId="{DC45D18C-E9AE-415A-8229-19EE8D7E79C6}" srcOrd="2" destOrd="0" presId="urn:microsoft.com/office/officeart/2018/2/layout/IconCircleList"/>
    <dgm:cxn modelId="{4DE405ED-970E-48CF-98A5-C86E63204DCE}" type="presParOf" srcId="{E6C2DB16-B2D7-4E28-BB9D-F85B5FB3527A}" destId="{784F93C6-7D81-40AF-A681-88D97603310E}" srcOrd="3" destOrd="0" presId="urn:microsoft.com/office/officeart/2018/2/layout/IconCircleList"/>
    <dgm:cxn modelId="{2C56BEDD-1B45-447E-B8A2-D23C82A0E3B0}" type="presParOf" srcId="{F7EA8320-35E3-4E29-ACB3-ABFB62970C06}" destId="{F7F12162-4073-4A3F-BEE3-B0848FBEB8B1}" srcOrd="7" destOrd="0" presId="urn:microsoft.com/office/officeart/2018/2/layout/IconCircleList"/>
    <dgm:cxn modelId="{74883F12-2080-4A64-B08B-236B449C944A}" type="presParOf" srcId="{F7EA8320-35E3-4E29-ACB3-ABFB62970C06}" destId="{451FD39C-8338-41D8-866C-9B66C56E3839}" srcOrd="8" destOrd="0" presId="urn:microsoft.com/office/officeart/2018/2/layout/IconCircleList"/>
    <dgm:cxn modelId="{D0DE7F8D-02CC-4140-B58C-8A05E0772C0A}" type="presParOf" srcId="{451FD39C-8338-41D8-866C-9B66C56E3839}" destId="{9855DAD7-0AF2-41A3-8CB1-C8C7024CC4CF}" srcOrd="0" destOrd="0" presId="urn:microsoft.com/office/officeart/2018/2/layout/IconCircleList"/>
    <dgm:cxn modelId="{CA0FCB32-34CE-4E17-A489-8B70C7F14303}" type="presParOf" srcId="{451FD39C-8338-41D8-866C-9B66C56E3839}" destId="{6724379B-C2C1-4CF8-AE98-48F9792276EC}" srcOrd="1" destOrd="0" presId="urn:microsoft.com/office/officeart/2018/2/layout/IconCircleList"/>
    <dgm:cxn modelId="{B3388E23-1D2E-4151-95D8-66990339DF8B}" type="presParOf" srcId="{451FD39C-8338-41D8-866C-9B66C56E3839}" destId="{085CBBF7-0DDA-4A5E-9940-466D98A26F3C}" srcOrd="2" destOrd="0" presId="urn:microsoft.com/office/officeart/2018/2/layout/IconCircleList"/>
    <dgm:cxn modelId="{B5E30C8C-E651-4245-8585-393F99E6CBF4}" type="presParOf" srcId="{451FD39C-8338-41D8-866C-9B66C56E3839}" destId="{55951DAB-3C66-44CC-9BB4-72A70AA35AD4}" srcOrd="3" destOrd="0" presId="urn:microsoft.com/office/officeart/2018/2/layout/IconCircleList"/>
    <dgm:cxn modelId="{00F2917D-9C7F-417A-98D7-C9CC430DF14F}" type="presParOf" srcId="{F7EA8320-35E3-4E29-ACB3-ABFB62970C06}" destId="{E4A42D0D-5083-4468-B540-B664A436BC5A}" srcOrd="9" destOrd="0" presId="urn:microsoft.com/office/officeart/2018/2/layout/IconCircleList"/>
    <dgm:cxn modelId="{37215768-EBB7-4919-8EC7-2610BF6B9455}" type="presParOf" srcId="{F7EA8320-35E3-4E29-ACB3-ABFB62970C06}" destId="{4EBF2124-54CD-415A-8E0E-D41239AEEF29}" srcOrd="10" destOrd="0" presId="urn:microsoft.com/office/officeart/2018/2/layout/IconCircleList"/>
    <dgm:cxn modelId="{8B80CD94-C1A7-4B26-81BD-BB3E3DA0A21B}" type="presParOf" srcId="{4EBF2124-54CD-415A-8E0E-D41239AEEF29}" destId="{59A18045-3AD8-4653-9903-914DCE2099AB}" srcOrd="0" destOrd="0" presId="urn:microsoft.com/office/officeart/2018/2/layout/IconCircleList"/>
    <dgm:cxn modelId="{833684B2-2DE9-46CD-A7FF-F49BA4CEE6CE}" type="presParOf" srcId="{4EBF2124-54CD-415A-8E0E-D41239AEEF29}" destId="{74C23701-242D-434F-A8F7-5CDC87733028}" srcOrd="1" destOrd="0" presId="urn:microsoft.com/office/officeart/2018/2/layout/IconCircleList"/>
    <dgm:cxn modelId="{4D351A04-10EC-418C-B9D7-E910C8D1FC36}" type="presParOf" srcId="{4EBF2124-54CD-415A-8E0E-D41239AEEF29}" destId="{7CE207A0-3DDA-4E03-A7B0-C48B74C8B0F0}" srcOrd="2" destOrd="0" presId="urn:microsoft.com/office/officeart/2018/2/layout/IconCircleList"/>
    <dgm:cxn modelId="{20C06D27-B55D-464C-ADD6-F19EBB0B2DEE}" type="presParOf" srcId="{4EBF2124-54CD-415A-8E0E-D41239AEEF29}" destId="{93AAF2EA-5894-41DC-B9A9-6A374B280DE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35703-2F16-42DA-AD62-DCA3A23403FB}">
      <dsp:nvSpPr>
        <dsp:cNvPr id="0" name=""/>
        <dsp:cNvSpPr/>
      </dsp:nvSpPr>
      <dsp:spPr>
        <a:xfrm>
          <a:off x="1163156" y="35767"/>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7473D-590B-4522-9E2E-614EB3B645B2}">
      <dsp:nvSpPr>
        <dsp:cNvPr id="0" name=""/>
        <dsp:cNvSpPr/>
      </dsp:nvSpPr>
      <dsp:spPr>
        <a:xfrm>
          <a:off x="1337470" y="210082"/>
          <a:ext cx="481441" cy="4814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E4E0A7-B9CA-4E3A-B7A8-0CCC0FC3E577}">
      <dsp:nvSpPr>
        <dsp:cNvPr id="0" name=""/>
        <dsp:cNvSpPr/>
      </dsp:nvSpPr>
      <dsp:spPr>
        <a:xfrm>
          <a:off x="2171099" y="35767"/>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Executive Summary</a:t>
          </a:r>
        </a:p>
      </dsp:txBody>
      <dsp:txXfrm>
        <a:off x="2171099" y="35767"/>
        <a:ext cx="1956595" cy="830070"/>
      </dsp:txXfrm>
    </dsp:sp>
    <dsp:sp modelId="{A9EA6755-032E-499E-8D15-9A5FFCAB35A2}">
      <dsp:nvSpPr>
        <dsp:cNvPr id="0" name=""/>
        <dsp:cNvSpPr/>
      </dsp:nvSpPr>
      <dsp:spPr>
        <a:xfrm>
          <a:off x="4468616" y="35767"/>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D46CA-DD90-45EF-B379-19961B1A1C09}">
      <dsp:nvSpPr>
        <dsp:cNvPr id="0" name=""/>
        <dsp:cNvSpPr/>
      </dsp:nvSpPr>
      <dsp:spPr>
        <a:xfrm>
          <a:off x="4642931" y="210082"/>
          <a:ext cx="481441" cy="4814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3F3346-3C46-4C57-AEAE-2AB69690A7ED}">
      <dsp:nvSpPr>
        <dsp:cNvPr id="0" name=""/>
        <dsp:cNvSpPr/>
      </dsp:nvSpPr>
      <dsp:spPr>
        <a:xfrm>
          <a:off x="5476560" y="35767"/>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5476560" y="35767"/>
        <a:ext cx="1956595" cy="830070"/>
      </dsp:txXfrm>
    </dsp:sp>
    <dsp:sp modelId="{B4CC90E3-11B5-48B0-8EDE-560F143256AE}">
      <dsp:nvSpPr>
        <dsp:cNvPr id="0" name=""/>
        <dsp:cNvSpPr/>
      </dsp:nvSpPr>
      <dsp:spPr>
        <a:xfrm>
          <a:off x="1163156" y="1525683"/>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3ADBE-915F-4B3C-825B-AE2D4BF3CE52}">
      <dsp:nvSpPr>
        <dsp:cNvPr id="0" name=""/>
        <dsp:cNvSpPr/>
      </dsp:nvSpPr>
      <dsp:spPr>
        <a:xfrm>
          <a:off x="1337470" y="1699997"/>
          <a:ext cx="481441" cy="4814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8D1C5B-31AE-4C71-A364-B07D2B7BB65D}">
      <dsp:nvSpPr>
        <dsp:cNvPr id="0" name=""/>
        <dsp:cNvSpPr/>
      </dsp:nvSpPr>
      <dsp:spPr>
        <a:xfrm>
          <a:off x="2171099" y="1525683"/>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a:t>
          </a:r>
        </a:p>
      </dsp:txBody>
      <dsp:txXfrm>
        <a:off x="2171099" y="1525683"/>
        <a:ext cx="1956595" cy="830070"/>
      </dsp:txXfrm>
    </dsp:sp>
    <dsp:sp modelId="{75949A21-E7F1-41C2-A91D-2804C168433A}">
      <dsp:nvSpPr>
        <dsp:cNvPr id="0" name=""/>
        <dsp:cNvSpPr/>
      </dsp:nvSpPr>
      <dsp:spPr>
        <a:xfrm>
          <a:off x="4468616" y="1525683"/>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81A26-D59B-4038-849C-701A26859BAB}">
      <dsp:nvSpPr>
        <dsp:cNvPr id="0" name=""/>
        <dsp:cNvSpPr/>
      </dsp:nvSpPr>
      <dsp:spPr>
        <a:xfrm>
          <a:off x="4642931" y="1699997"/>
          <a:ext cx="481441" cy="4814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F93C6-7D81-40AF-A681-88D97603310E}">
      <dsp:nvSpPr>
        <dsp:cNvPr id="0" name=""/>
        <dsp:cNvSpPr/>
      </dsp:nvSpPr>
      <dsp:spPr>
        <a:xfrm>
          <a:off x="5476560" y="1525683"/>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Results</a:t>
          </a:r>
        </a:p>
      </dsp:txBody>
      <dsp:txXfrm>
        <a:off x="5476560" y="1525683"/>
        <a:ext cx="1956595" cy="830070"/>
      </dsp:txXfrm>
    </dsp:sp>
    <dsp:sp modelId="{9855DAD7-0AF2-41A3-8CB1-C8C7024CC4CF}">
      <dsp:nvSpPr>
        <dsp:cNvPr id="0" name=""/>
        <dsp:cNvSpPr/>
      </dsp:nvSpPr>
      <dsp:spPr>
        <a:xfrm>
          <a:off x="1163156" y="3015598"/>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4379B-C2C1-4CF8-AE98-48F9792276EC}">
      <dsp:nvSpPr>
        <dsp:cNvPr id="0" name=""/>
        <dsp:cNvSpPr/>
      </dsp:nvSpPr>
      <dsp:spPr>
        <a:xfrm>
          <a:off x="1337470" y="3189913"/>
          <a:ext cx="481441" cy="4814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51DAB-3C66-44CC-9BB4-72A70AA35AD4}">
      <dsp:nvSpPr>
        <dsp:cNvPr id="0" name=""/>
        <dsp:cNvSpPr/>
      </dsp:nvSpPr>
      <dsp:spPr>
        <a:xfrm>
          <a:off x="2171099" y="3015598"/>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2171099" y="3015598"/>
        <a:ext cx="1956595" cy="830070"/>
      </dsp:txXfrm>
    </dsp:sp>
    <dsp:sp modelId="{59A18045-3AD8-4653-9903-914DCE2099AB}">
      <dsp:nvSpPr>
        <dsp:cNvPr id="0" name=""/>
        <dsp:cNvSpPr/>
      </dsp:nvSpPr>
      <dsp:spPr>
        <a:xfrm>
          <a:off x="4468616" y="3015598"/>
          <a:ext cx="830070" cy="8300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23701-242D-434F-A8F7-5CDC87733028}">
      <dsp:nvSpPr>
        <dsp:cNvPr id="0" name=""/>
        <dsp:cNvSpPr/>
      </dsp:nvSpPr>
      <dsp:spPr>
        <a:xfrm>
          <a:off x="4642931" y="3189913"/>
          <a:ext cx="481441" cy="4814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AF2EA-5894-41DC-B9A9-6A374B280DED}">
      <dsp:nvSpPr>
        <dsp:cNvPr id="0" name=""/>
        <dsp:cNvSpPr/>
      </dsp:nvSpPr>
      <dsp:spPr>
        <a:xfrm>
          <a:off x="5476560" y="3015598"/>
          <a:ext cx="1956595" cy="83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Appendix</a:t>
          </a:r>
        </a:p>
      </dsp:txBody>
      <dsp:txXfrm>
        <a:off x="5476560" y="3015598"/>
        <a:ext cx="1956595" cy="8300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8224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5347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30646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0409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6386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77135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16461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2744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2754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6953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4254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6/14/24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45398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B595-366B-43E2-A22E-EA6A78C03F06}" type="datetimeFigureOut">
              <a:rPr lang="en-US" smtClean="0"/>
              <a:t>6/14/24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403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41B595-366B-43E2-A22E-EA6A78C03F06}" type="datetimeFigureOut">
              <a:rPr lang="en-US" smtClean="0"/>
              <a:t>6/14/24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2601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87206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4244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41B595-366B-43E2-A22E-EA6A78C03F06}" type="datetimeFigureOut">
              <a:rPr lang="en-US" smtClean="0"/>
              <a:t>6/14/24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56596074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on laser lights aligned to form a triangle">
            <a:extLst>
              <a:ext uri="{FF2B5EF4-FFF2-40B4-BE49-F238E27FC236}">
                <a16:creationId xmlns:a16="http://schemas.microsoft.com/office/drawing/2014/main" id="{1867A0D6-1FC7-08AD-C6A4-D34E78A59243}"/>
              </a:ext>
            </a:extLst>
          </p:cNvPr>
          <p:cNvPicPr>
            <a:picLocks noChangeAspect="1"/>
          </p:cNvPicPr>
          <p:nvPr/>
        </p:nvPicPr>
        <p:blipFill rotWithShape="1">
          <a:blip r:embed="rId2"/>
          <a:srcRect l="9091" t="13037" b="5145"/>
          <a:stretch/>
        </p:blipFill>
        <p:spPr>
          <a:xfrm>
            <a:off x="-4" y="10"/>
            <a:ext cx="12192000"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4C97DA3-3B4F-2AD9-E3D2-9303C91FA2BA}"/>
              </a:ext>
            </a:extLst>
          </p:cNvPr>
          <p:cNvSpPr>
            <a:spLocks noGrp="1"/>
          </p:cNvSpPr>
          <p:nvPr>
            <p:ph type="ctrTitle"/>
          </p:nvPr>
        </p:nvSpPr>
        <p:spPr>
          <a:xfrm>
            <a:off x="4704200" y="1678665"/>
            <a:ext cx="4569803" cy="2369131"/>
          </a:xfrm>
        </p:spPr>
        <p:txBody>
          <a:bodyPr>
            <a:normAutofit/>
          </a:bodyPr>
          <a:lstStyle/>
          <a:p>
            <a:pPr>
              <a:lnSpc>
                <a:spcPct val="90000"/>
              </a:lnSpc>
            </a:pPr>
            <a:r>
              <a:rPr lang="en-US" dirty="0"/>
              <a:t>Data science capstone project</a:t>
            </a:r>
          </a:p>
        </p:txBody>
      </p:sp>
      <p:sp>
        <p:nvSpPr>
          <p:cNvPr id="3" name="Subtitle 2">
            <a:extLst>
              <a:ext uri="{FF2B5EF4-FFF2-40B4-BE49-F238E27FC236}">
                <a16:creationId xmlns:a16="http://schemas.microsoft.com/office/drawing/2014/main" id="{087F342F-3AD7-21C3-3CA9-92FAB1A4167B}"/>
              </a:ext>
            </a:extLst>
          </p:cNvPr>
          <p:cNvSpPr>
            <a:spLocks noGrp="1"/>
          </p:cNvSpPr>
          <p:nvPr>
            <p:ph type="subTitle" idx="1"/>
          </p:nvPr>
        </p:nvSpPr>
        <p:spPr>
          <a:xfrm>
            <a:off x="4700964" y="4050832"/>
            <a:ext cx="4573037" cy="1096899"/>
          </a:xfrm>
        </p:spPr>
        <p:txBody>
          <a:bodyPr>
            <a:normAutofit/>
          </a:bodyPr>
          <a:lstStyle/>
          <a:p>
            <a:r>
              <a:rPr lang="en-US">
                <a:solidFill>
                  <a:schemeClr val="bg1"/>
                </a:solidFill>
              </a:rPr>
              <a:t>Tanish Gupta</a:t>
            </a:r>
          </a:p>
          <a:p>
            <a:r>
              <a:rPr lang="en-US">
                <a:solidFill>
                  <a:schemeClr val="bg1"/>
                </a:solidFill>
              </a:rPr>
              <a:t>07/14/2024</a:t>
            </a: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48443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6E63-26A7-75AF-D0CD-1F869FE619BD}"/>
              </a:ext>
            </a:extLst>
          </p:cNvPr>
          <p:cNvSpPr>
            <a:spLocks noGrp="1"/>
          </p:cNvSpPr>
          <p:nvPr>
            <p:ph type="title"/>
          </p:nvPr>
        </p:nvSpPr>
        <p:spPr>
          <a:xfrm>
            <a:off x="660590" y="498765"/>
            <a:ext cx="9512110" cy="914402"/>
          </a:xfrm>
        </p:spPr>
        <p:txBody>
          <a:bodyPr anchor="b">
            <a:normAutofit/>
          </a:bodyPr>
          <a:lstStyle/>
          <a:p>
            <a:r>
              <a:rPr lang="en-US" dirty="0">
                <a:solidFill>
                  <a:schemeClr val="tx1"/>
                </a:solidFill>
                <a:latin typeface="Abadi"/>
              </a:rPr>
              <a:t>EDA with Data Visualization</a:t>
            </a:r>
            <a:endParaRPr lang="en-US" dirty="0">
              <a:solidFill>
                <a:schemeClr val="tx1"/>
              </a:solidFill>
            </a:endParaRPr>
          </a:p>
        </p:txBody>
      </p:sp>
      <p:sp>
        <p:nvSpPr>
          <p:cNvPr id="3" name="Content Placeholder 2">
            <a:extLst>
              <a:ext uri="{FF2B5EF4-FFF2-40B4-BE49-F238E27FC236}">
                <a16:creationId xmlns:a16="http://schemas.microsoft.com/office/drawing/2014/main" id="{E28CE54D-EF88-FFD1-66DA-45C387342F67}"/>
              </a:ext>
            </a:extLst>
          </p:cNvPr>
          <p:cNvSpPr>
            <a:spLocks noGrp="1"/>
          </p:cNvSpPr>
          <p:nvPr>
            <p:ph idx="1"/>
          </p:nvPr>
        </p:nvSpPr>
        <p:spPr>
          <a:xfrm>
            <a:off x="660590" y="1981200"/>
            <a:ext cx="5643227" cy="4391891"/>
          </a:xfrm>
        </p:spPr>
        <p:txBody>
          <a:bodyPr>
            <a:noAutofit/>
          </a:bodyPr>
          <a:lstStyle/>
          <a:p>
            <a:pPr marL="0" indent="0">
              <a:lnSpc>
                <a:spcPct val="110000"/>
              </a:lnSpc>
              <a:spcBef>
                <a:spcPts val="1050"/>
              </a:spcBef>
              <a:buNone/>
            </a:pPr>
            <a:r>
              <a:rPr lang="en-US" sz="1400" b="1" spc="-5" dirty="0">
                <a:uFill>
                  <a:solidFill>
                    <a:srgbClr val="404040"/>
                  </a:solidFill>
                </a:uFill>
                <a:latin typeface="Arial" panose="020B0604020202020204" pitchFamily="34" charset="0"/>
                <a:cs typeface="Arial" panose="020B0604020202020204" pitchFamily="34" charset="0"/>
              </a:rPr>
              <a:t>Plots</a:t>
            </a:r>
            <a:r>
              <a:rPr lang="en-US" sz="1400" b="1" spc="-55" dirty="0">
                <a:uFill>
                  <a:solidFill>
                    <a:srgbClr val="404040"/>
                  </a:solidFill>
                </a:uFill>
                <a:latin typeface="Arial" panose="020B0604020202020204" pitchFamily="34" charset="0"/>
                <a:cs typeface="Arial" panose="020B0604020202020204" pitchFamily="34" charset="0"/>
              </a:rPr>
              <a:t> </a:t>
            </a:r>
            <a:r>
              <a:rPr lang="en-US" sz="1400" b="1" spc="-5" dirty="0">
                <a:uFill>
                  <a:solidFill>
                    <a:srgbClr val="404040"/>
                  </a:solidFill>
                </a:uFill>
                <a:latin typeface="Arial" panose="020B0604020202020204" pitchFamily="34" charset="0"/>
                <a:cs typeface="Arial" panose="020B0604020202020204" pitchFamily="34" charset="0"/>
              </a:rPr>
              <a:t>Used</a:t>
            </a:r>
            <a:r>
              <a:rPr lang="en-US" sz="1400" spc="-5" dirty="0">
                <a:uFill>
                  <a:solidFill>
                    <a:srgbClr val="404040"/>
                  </a:solidFill>
                </a:uFill>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12700" marR="405765">
              <a:lnSpc>
                <a:spcPct val="110000"/>
              </a:lnSpc>
              <a:spcBef>
                <a:spcPts val="1430"/>
              </a:spcBef>
            </a:pPr>
            <a:r>
              <a:rPr lang="en-US" sz="1400" spc="-15" dirty="0">
                <a:latin typeface="Arial" panose="020B0604020202020204" pitchFamily="34" charset="0"/>
                <a:cs typeface="Arial" panose="020B0604020202020204" pitchFamily="34" charset="0"/>
              </a:rPr>
              <a:t>Flight </a:t>
            </a:r>
            <a:r>
              <a:rPr lang="en-US" sz="1400" dirty="0">
                <a:latin typeface="Arial" panose="020B0604020202020204" pitchFamily="34" charset="0"/>
                <a:cs typeface="Arial" panose="020B0604020202020204" pitchFamily="34" charset="0"/>
              </a:rPr>
              <a:t>Number </a:t>
            </a:r>
            <a:r>
              <a:rPr lang="en-US" sz="1400" spc="-20" dirty="0">
                <a:latin typeface="Arial" panose="020B0604020202020204" pitchFamily="34" charset="0"/>
                <a:cs typeface="Arial" panose="020B0604020202020204" pitchFamily="34" charset="0"/>
              </a:rPr>
              <a:t>vs. </a:t>
            </a:r>
            <a:r>
              <a:rPr lang="en-US" sz="1400" spc="-25" dirty="0">
                <a:latin typeface="Arial" panose="020B0604020202020204" pitchFamily="34" charset="0"/>
                <a:cs typeface="Arial" panose="020B0604020202020204" pitchFamily="34" charset="0"/>
              </a:rPr>
              <a:t>Payload </a:t>
            </a:r>
            <a:r>
              <a:rPr lang="en-US" sz="1400" dirty="0">
                <a:latin typeface="Arial" panose="020B0604020202020204" pitchFamily="34" charset="0"/>
                <a:cs typeface="Arial" panose="020B0604020202020204" pitchFamily="34" charset="0"/>
              </a:rPr>
              <a:t>Mass, </a:t>
            </a:r>
            <a:r>
              <a:rPr lang="en-US" sz="1400" spc="-10" dirty="0">
                <a:latin typeface="Arial" panose="020B0604020202020204" pitchFamily="34" charset="0"/>
                <a:cs typeface="Arial" panose="020B0604020202020204" pitchFamily="34" charset="0"/>
              </a:rPr>
              <a:t>Flight </a:t>
            </a:r>
            <a:r>
              <a:rPr lang="en-US" sz="1400" dirty="0">
                <a:latin typeface="Arial" panose="020B0604020202020204" pitchFamily="34" charset="0"/>
                <a:cs typeface="Arial" panose="020B0604020202020204" pitchFamily="34" charset="0"/>
              </a:rPr>
              <a:t>Number </a:t>
            </a:r>
            <a:r>
              <a:rPr lang="en-US" sz="1400" spc="-20" dirty="0">
                <a:latin typeface="Arial" panose="020B0604020202020204" pitchFamily="34" charset="0"/>
                <a:cs typeface="Arial" panose="020B0604020202020204" pitchFamily="34" charset="0"/>
              </a:rPr>
              <a:t>vs. </a:t>
            </a:r>
            <a:r>
              <a:rPr lang="en-US" sz="1400" spc="-5" dirty="0">
                <a:latin typeface="Arial" panose="020B0604020202020204" pitchFamily="34" charset="0"/>
                <a:cs typeface="Arial" panose="020B0604020202020204" pitchFamily="34" charset="0"/>
              </a:rPr>
              <a:t>Launch </a:t>
            </a:r>
            <a:r>
              <a:rPr lang="en-US" sz="1400" spc="-15" dirty="0">
                <a:latin typeface="Arial" panose="020B0604020202020204" pitchFamily="34" charset="0"/>
                <a:cs typeface="Arial" panose="020B0604020202020204" pitchFamily="34" charset="0"/>
              </a:rPr>
              <a:t>Site, </a:t>
            </a:r>
            <a:r>
              <a:rPr lang="en-US" sz="1400" spc="-25" dirty="0">
                <a:latin typeface="Arial" panose="020B0604020202020204" pitchFamily="34" charset="0"/>
                <a:cs typeface="Arial" panose="020B0604020202020204" pitchFamily="34" charset="0"/>
              </a:rPr>
              <a:t>Payload </a:t>
            </a:r>
            <a:r>
              <a:rPr lang="en-US" sz="1400" dirty="0">
                <a:latin typeface="Arial" panose="020B0604020202020204" pitchFamily="34" charset="0"/>
                <a:cs typeface="Arial" panose="020B0604020202020204" pitchFamily="34" charset="0"/>
              </a:rPr>
              <a:t>Mass </a:t>
            </a:r>
            <a:r>
              <a:rPr lang="en-US" sz="1400" spc="-20" dirty="0">
                <a:latin typeface="Arial" panose="020B0604020202020204" pitchFamily="34" charset="0"/>
                <a:cs typeface="Arial" panose="020B0604020202020204" pitchFamily="34" charset="0"/>
              </a:rPr>
              <a:t>vs. </a:t>
            </a:r>
            <a:r>
              <a:rPr lang="en-US" sz="1400" spc="-5" dirty="0">
                <a:latin typeface="Arial" panose="020B0604020202020204" pitchFamily="34" charset="0"/>
                <a:cs typeface="Arial" panose="020B0604020202020204" pitchFamily="34" charset="0"/>
              </a:rPr>
              <a:t>Launch </a:t>
            </a:r>
            <a:r>
              <a:rPr lang="en-US" sz="1400" spc="-15" dirty="0">
                <a:latin typeface="Arial" panose="020B0604020202020204" pitchFamily="34" charset="0"/>
                <a:cs typeface="Arial" panose="020B0604020202020204" pitchFamily="34" charset="0"/>
              </a:rPr>
              <a:t>Site,  </a:t>
            </a:r>
            <a:r>
              <a:rPr lang="en-US" sz="1400" spc="-5" dirty="0">
                <a:latin typeface="Arial" panose="020B0604020202020204" pitchFamily="34" charset="0"/>
                <a:cs typeface="Arial" panose="020B0604020202020204" pitchFamily="34" charset="0"/>
              </a:rPr>
              <a:t>Orbit </a:t>
            </a:r>
            <a:r>
              <a:rPr lang="en-US" sz="1400" spc="-20" dirty="0">
                <a:latin typeface="Arial" panose="020B0604020202020204" pitchFamily="34" charset="0"/>
                <a:cs typeface="Arial" panose="020B0604020202020204" pitchFamily="34" charset="0"/>
              </a:rPr>
              <a:t>vs. </a:t>
            </a:r>
            <a:r>
              <a:rPr lang="en-US" sz="1400" dirty="0">
                <a:latin typeface="Arial" panose="020B0604020202020204" pitchFamily="34" charset="0"/>
                <a:cs typeface="Arial" panose="020B0604020202020204" pitchFamily="34" charset="0"/>
              </a:rPr>
              <a:t>Success </a:t>
            </a:r>
            <a:r>
              <a:rPr lang="en-US" sz="1400" spc="-20" dirty="0">
                <a:latin typeface="Arial" panose="020B0604020202020204" pitchFamily="34" charset="0"/>
                <a:cs typeface="Arial" panose="020B0604020202020204" pitchFamily="34" charset="0"/>
              </a:rPr>
              <a:t>Rate, </a:t>
            </a:r>
            <a:r>
              <a:rPr lang="en-US" sz="1400" spc="-10" dirty="0">
                <a:latin typeface="Arial" panose="020B0604020202020204" pitchFamily="34" charset="0"/>
                <a:cs typeface="Arial" panose="020B0604020202020204" pitchFamily="34" charset="0"/>
              </a:rPr>
              <a:t>Flight </a:t>
            </a:r>
            <a:r>
              <a:rPr lang="en-US" sz="1400" dirty="0">
                <a:latin typeface="Arial" panose="020B0604020202020204" pitchFamily="34" charset="0"/>
                <a:cs typeface="Arial" panose="020B0604020202020204" pitchFamily="34" charset="0"/>
              </a:rPr>
              <a:t>Number </a:t>
            </a:r>
            <a:r>
              <a:rPr lang="en-US" sz="1400" spc="-20" dirty="0">
                <a:latin typeface="Arial" panose="020B0604020202020204" pitchFamily="34" charset="0"/>
                <a:cs typeface="Arial" panose="020B0604020202020204" pitchFamily="34" charset="0"/>
              </a:rPr>
              <a:t>vs. </a:t>
            </a:r>
            <a:r>
              <a:rPr lang="en-US" sz="1400" spc="-5" dirty="0">
                <a:latin typeface="Arial" panose="020B0604020202020204" pitchFamily="34" charset="0"/>
                <a:cs typeface="Arial" panose="020B0604020202020204" pitchFamily="34" charset="0"/>
              </a:rPr>
              <a:t>Orbit, </a:t>
            </a:r>
            <a:r>
              <a:rPr lang="en-US" sz="1400" spc="-25" dirty="0">
                <a:latin typeface="Arial" panose="020B0604020202020204" pitchFamily="34" charset="0"/>
                <a:cs typeface="Arial" panose="020B0604020202020204" pitchFamily="34" charset="0"/>
              </a:rPr>
              <a:t>Payload </a:t>
            </a:r>
            <a:r>
              <a:rPr lang="en-US" sz="1400" spc="-15" dirty="0">
                <a:latin typeface="Arial" panose="020B0604020202020204" pitchFamily="34" charset="0"/>
                <a:cs typeface="Arial" panose="020B0604020202020204" pitchFamily="34" charset="0"/>
              </a:rPr>
              <a:t>vs </a:t>
            </a:r>
            <a:r>
              <a:rPr lang="en-US" sz="1400" spc="-5" dirty="0">
                <a:latin typeface="Arial" panose="020B0604020202020204" pitchFamily="34" charset="0"/>
                <a:cs typeface="Arial" panose="020B0604020202020204" pitchFamily="34" charset="0"/>
              </a:rPr>
              <a:t>Orbit, </a:t>
            </a:r>
            <a:r>
              <a:rPr lang="en-US" sz="1400" dirty="0">
                <a:latin typeface="Arial" panose="020B0604020202020204" pitchFamily="34" charset="0"/>
                <a:cs typeface="Arial" panose="020B0604020202020204" pitchFamily="34" charset="0"/>
              </a:rPr>
              <a:t>and Success </a:t>
            </a:r>
            <a:r>
              <a:rPr lang="en-US" sz="1400" spc="-60" dirty="0">
                <a:latin typeface="Arial" panose="020B0604020202020204" pitchFamily="34" charset="0"/>
                <a:cs typeface="Arial" panose="020B0604020202020204" pitchFamily="34" charset="0"/>
              </a:rPr>
              <a:t>Yearly</a:t>
            </a:r>
            <a:r>
              <a:rPr lang="en-US" sz="1400" spc="70"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Trend</a:t>
            </a:r>
            <a:endParaRPr lang="en-US" sz="1400" dirty="0">
              <a:latin typeface="Arial" panose="020B0604020202020204" pitchFamily="34" charset="0"/>
              <a:cs typeface="Arial" panose="020B0604020202020204" pitchFamily="34" charset="0"/>
            </a:endParaRPr>
          </a:p>
          <a:p>
            <a:pPr marL="12700">
              <a:lnSpc>
                <a:spcPct val="110000"/>
              </a:lnSpc>
              <a:spcBef>
                <a:spcPts val="1160"/>
              </a:spcBef>
            </a:pPr>
            <a:r>
              <a:rPr lang="en-US" sz="1400" spc="-25" dirty="0">
                <a:latin typeface="Arial" panose="020B0604020202020204" pitchFamily="34" charset="0"/>
                <a:cs typeface="Arial" panose="020B0604020202020204" pitchFamily="34" charset="0"/>
              </a:rPr>
              <a:t>Scatter </a:t>
            </a:r>
            <a:r>
              <a:rPr lang="en-US" sz="1400" spc="-5" dirty="0">
                <a:latin typeface="Arial" panose="020B0604020202020204" pitchFamily="34" charset="0"/>
                <a:cs typeface="Arial" panose="020B0604020202020204" pitchFamily="34" charset="0"/>
              </a:rPr>
              <a:t>plots, line </a:t>
            </a:r>
            <a:r>
              <a:rPr lang="en-US" sz="1400" dirty="0">
                <a:latin typeface="Arial" panose="020B0604020202020204" pitchFamily="34" charset="0"/>
                <a:cs typeface="Arial" panose="020B0604020202020204" pitchFamily="34" charset="0"/>
              </a:rPr>
              <a:t>charts, and </a:t>
            </a:r>
            <a:r>
              <a:rPr lang="en-US" sz="1400" spc="-5" dirty="0">
                <a:latin typeface="Arial" panose="020B0604020202020204" pitchFamily="34" charset="0"/>
                <a:cs typeface="Arial" panose="020B0604020202020204" pitchFamily="34" charset="0"/>
              </a:rPr>
              <a:t>bar plots </a:t>
            </a:r>
            <a:r>
              <a:rPr lang="en-US" sz="1400" spc="-20" dirty="0">
                <a:latin typeface="Arial" panose="020B0604020202020204" pitchFamily="34" charset="0"/>
                <a:cs typeface="Arial" panose="020B0604020202020204" pitchFamily="34" charset="0"/>
              </a:rPr>
              <a:t>were </a:t>
            </a:r>
            <a:r>
              <a:rPr lang="en-US" sz="1400" spc="-5" dirty="0">
                <a:latin typeface="Arial" panose="020B0604020202020204" pitchFamily="34" charset="0"/>
                <a:cs typeface="Arial" panose="020B0604020202020204" pitchFamily="34" charset="0"/>
              </a:rPr>
              <a:t>used </a:t>
            </a:r>
            <a:r>
              <a:rPr lang="en-US" sz="1400" spc="-20" dirty="0">
                <a:latin typeface="Arial" panose="020B0604020202020204" pitchFamily="34" charset="0"/>
                <a:cs typeface="Arial" panose="020B0604020202020204" pitchFamily="34" charset="0"/>
              </a:rPr>
              <a:t>to compare </a:t>
            </a:r>
            <a:r>
              <a:rPr lang="en-US" sz="1400" spc="-5" dirty="0">
                <a:latin typeface="Arial" panose="020B0604020202020204" pitchFamily="34" charset="0"/>
                <a:cs typeface="Arial" panose="020B0604020202020204" pitchFamily="34" charset="0"/>
              </a:rPr>
              <a:t>relationships between variables</a:t>
            </a:r>
            <a:r>
              <a:rPr lang="en-US" sz="1400" spc="-20" dirty="0">
                <a:latin typeface="Arial" panose="020B0604020202020204" pitchFamily="34" charset="0"/>
                <a:cs typeface="Arial" panose="020B0604020202020204" pitchFamily="34" charset="0"/>
              </a:rPr>
              <a:t> to</a:t>
            </a:r>
            <a:endParaRPr lang="en-US" sz="1400" dirty="0">
              <a:latin typeface="Arial" panose="020B0604020202020204" pitchFamily="34" charset="0"/>
              <a:cs typeface="Arial" panose="020B0604020202020204" pitchFamily="34" charset="0"/>
            </a:endParaRPr>
          </a:p>
          <a:p>
            <a:pPr marL="12700">
              <a:lnSpc>
                <a:spcPct val="110000"/>
              </a:lnSpc>
            </a:pPr>
            <a:r>
              <a:rPr lang="en-US" sz="1400" spc="-5" dirty="0">
                <a:latin typeface="Arial" panose="020B0604020202020204" pitchFamily="34" charset="0"/>
                <a:cs typeface="Arial" panose="020B0604020202020204" pitchFamily="34" charset="0"/>
              </a:rPr>
              <a:t>decide if </a:t>
            </a:r>
            <a:r>
              <a:rPr lang="en-US" sz="1400" dirty="0">
                <a:latin typeface="Arial" panose="020B0604020202020204" pitchFamily="34" charset="0"/>
                <a:cs typeface="Arial" panose="020B0604020202020204" pitchFamily="34" charset="0"/>
              </a:rPr>
              <a:t>a </a:t>
            </a:r>
            <a:r>
              <a:rPr lang="en-US" sz="1400" spc="-10" dirty="0">
                <a:latin typeface="Arial" panose="020B0604020202020204" pitchFamily="34" charset="0"/>
                <a:cs typeface="Arial" panose="020B0604020202020204" pitchFamily="34" charset="0"/>
              </a:rPr>
              <a:t>relationship </a:t>
            </a:r>
            <a:r>
              <a:rPr lang="en-US" sz="1400" spc="-25" dirty="0">
                <a:latin typeface="Arial" panose="020B0604020202020204" pitchFamily="34" charset="0"/>
                <a:cs typeface="Arial" panose="020B0604020202020204" pitchFamily="34" charset="0"/>
              </a:rPr>
              <a:t>exists </a:t>
            </a:r>
            <a:r>
              <a:rPr lang="en-US" sz="1400" dirty="0">
                <a:latin typeface="Arial" panose="020B0604020202020204" pitchFamily="34" charset="0"/>
                <a:cs typeface="Arial" panose="020B0604020202020204" pitchFamily="34" charset="0"/>
              </a:rPr>
              <a:t>so </a:t>
            </a:r>
            <a:r>
              <a:rPr lang="en-US" sz="1400" spc="-5" dirty="0">
                <a:latin typeface="Arial" panose="020B0604020202020204" pitchFamily="34" charset="0"/>
                <a:cs typeface="Arial" panose="020B0604020202020204" pitchFamily="34" charset="0"/>
              </a:rPr>
              <a:t>that they could </a:t>
            </a:r>
            <a:r>
              <a:rPr lang="en-US" sz="1400" dirty="0">
                <a:latin typeface="Arial" panose="020B0604020202020204" pitchFamily="34" charset="0"/>
                <a:cs typeface="Arial" panose="020B0604020202020204" pitchFamily="34" charset="0"/>
              </a:rPr>
              <a:t>be </a:t>
            </a:r>
            <a:r>
              <a:rPr lang="en-US" sz="1400" spc="-5" dirty="0">
                <a:latin typeface="Arial" panose="020B0604020202020204" pitchFamily="34" charset="0"/>
                <a:cs typeface="Arial" panose="020B0604020202020204" pitchFamily="34" charset="0"/>
              </a:rPr>
              <a:t>used in </a:t>
            </a:r>
            <a:r>
              <a:rPr lang="en-US" sz="1400" spc="-10" dirty="0">
                <a:latin typeface="Arial" panose="020B0604020202020204" pitchFamily="34" charset="0"/>
                <a:cs typeface="Arial" panose="020B0604020202020204" pitchFamily="34" charset="0"/>
              </a:rPr>
              <a:t>training </a:t>
            </a:r>
            <a:r>
              <a:rPr lang="en-US" sz="1400" dirty="0">
                <a:latin typeface="Arial" panose="020B0604020202020204" pitchFamily="34" charset="0"/>
                <a:cs typeface="Arial" panose="020B0604020202020204" pitchFamily="34" charset="0"/>
              </a:rPr>
              <a:t>the machine </a:t>
            </a:r>
            <a:r>
              <a:rPr lang="en-US" sz="1400" spc="-5" dirty="0">
                <a:latin typeface="Arial" panose="020B0604020202020204" pitchFamily="34" charset="0"/>
                <a:cs typeface="Arial" panose="020B0604020202020204" pitchFamily="34" charset="0"/>
              </a:rPr>
              <a:t>learning</a:t>
            </a:r>
            <a:r>
              <a:rPr lang="en-US" sz="1400" spc="-45" dirty="0">
                <a:latin typeface="Arial" panose="020B0604020202020204" pitchFamily="34" charset="0"/>
                <a:cs typeface="Arial" panose="020B0604020202020204" pitchFamily="34" charset="0"/>
              </a:rPr>
              <a:t> </a:t>
            </a:r>
            <a:r>
              <a:rPr lang="en-US" sz="1400" spc="-5" dirty="0">
                <a:latin typeface="Arial" panose="020B0604020202020204" pitchFamily="34" charset="0"/>
                <a:cs typeface="Arial" panose="020B0604020202020204" pitchFamily="34" charset="0"/>
              </a:rPr>
              <a:t>model</a:t>
            </a:r>
            <a:endParaRPr lang="en-US" sz="1400" b="0" i="0" u="none" strike="noStrike" dirty="0">
              <a:effectLst/>
              <a:latin typeface="Arial" panose="020B0604020202020204" pitchFamily="34" charset="0"/>
              <a:cs typeface="Arial" panose="020B0604020202020204" pitchFamily="34" charset="0"/>
            </a:endParaRPr>
          </a:p>
          <a:p>
            <a:pPr>
              <a:lnSpc>
                <a:spcPct val="110000"/>
              </a:lnSpc>
            </a:pPr>
            <a:r>
              <a:rPr lang="en-US" sz="1400" b="0" i="0" u="none" strike="noStrike" dirty="0">
                <a:effectLst/>
                <a:latin typeface="Arial" panose="020B0604020202020204" pitchFamily="34" charset="0"/>
                <a:cs typeface="Arial" panose="020B0604020202020204" pitchFamily="34" charset="0"/>
              </a:rPr>
              <a:t>We analyzed the data by examining the correlations between various parameters. Specifically, we visualized the relationships between flight number and launch site, payload mass and launch site, and success rates across different orbit types. Additionally, we explored connections between flight number and orbit type and tracked the yearly trends in launch success.</a:t>
            </a:r>
            <a:endParaRPr lang="en-US" sz="1400" dirty="0">
              <a:latin typeface="Arial" panose="020B0604020202020204" pitchFamily="34" charset="0"/>
              <a:cs typeface="Arial" panose="020B0604020202020204" pitchFamily="34" charset="0"/>
            </a:endParaRPr>
          </a:p>
        </p:txBody>
      </p:sp>
      <p:pic>
        <p:nvPicPr>
          <p:cNvPr id="5" name="Picture 4" descr="A graph of a graph&#10;&#10;Description automatically generated with medium confidence">
            <a:extLst>
              <a:ext uri="{FF2B5EF4-FFF2-40B4-BE49-F238E27FC236}">
                <a16:creationId xmlns:a16="http://schemas.microsoft.com/office/drawing/2014/main" id="{26078D32-D31B-AF23-7812-62D5B09E2199}"/>
              </a:ext>
            </a:extLst>
          </p:cNvPr>
          <p:cNvPicPr>
            <a:picLocks noChangeAspect="1"/>
          </p:cNvPicPr>
          <p:nvPr/>
        </p:nvPicPr>
        <p:blipFill>
          <a:blip r:embed="rId2"/>
          <a:stretch>
            <a:fillRect/>
          </a:stretch>
        </p:blipFill>
        <p:spPr>
          <a:xfrm>
            <a:off x="6587874" y="2535383"/>
            <a:ext cx="4758960" cy="3200401"/>
          </a:xfrm>
          <a:prstGeom prst="rect">
            <a:avLst/>
          </a:prstGeom>
        </p:spPr>
      </p:pic>
    </p:spTree>
    <p:extLst>
      <p:ext uri="{BB962C8B-B14F-4D97-AF65-F5344CB8AC3E}">
        <p14:creationId xmlns:p14="http://schemas.microsoft.com/office/powerpoint/2010/main" val="307251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4783-DA90-60A9-0AE3-82B33455BD45}"/>
              </a:ext>
            </a:extLst>
          </p:cNvPr>
          <p:cNvSpPr>
            <a:spLocks noGrp="1"/>
          </p:cNvSpPr>
          <p:nvPr>
            <p:ph type="title"/>
          </p:nvPr>
        </p:nvSpPr>
        <p:spPr>
          <a:xfrm>
            <a:off x="652371" y="647700"/>
            <a:ext cx="10625229" cy="710045"/>
          </a:xfrm>
        </p:spPr>
        <p:txBody>
          <a:bodyPr/>
          <a:lstStyle/>
          <a:p>
            <a:r>
              <a:rPr lang="en-US" dirty="0">
                <a:solidFill>
                  <a:schemeClr val="tx1"/>
                </a:solidFill>
              </a:rPr>
              <a:t>EDA With </a:t>
            </a:r>
            <a:r>
              <a:rPr lang="en-US" dirty="0" err="1">
                <a:solidFill>
                  <a:schemeClr val="tx1"/>
                </a:solidFill>
              </a:rPr>
              <a:t>sql</a:t>
            </a:r>
            <a:endParaRPr lang="en-US" dirty="0">
              <a:solidFill>
                <a:schemeClr val="tx1"/>
              </a:solidFill>
            </a:endParaRPr>
          </a:p>
        </p:txBody>
      </p:sp>
      <p:sp>
        <p:nvSpPr>
          <p:cNvPr id="3" name="Content Placeholder 2">
            <a:extLst>
              <a:ext uri="{FF2B5EF4-FFF2-40B4-BE49-F238E27FC236}">
                <a16:creationId xmlns:a16="http://schemas.microsoft.com/office/drawing/2014/main" id="{C6E1553A-1F01-4B14-0B73-8B1B199EC790}"/>
              </a:ext>
            </a:extLst>
          </p:cNvPr>
          <p:cNvSpPr>
            <a:spLocks noGrp="1"/>
          </p:cNvSpPr>
          <p:nvPr>
            <p:ph idx="1"/>
          </p:nvPr>
        </p:nvSpPr>
        <p:spPr>
          <a:xfrm>
            <a:off x="652371" y="1551709"/>
            <a:ext cx="10620855" cy="5070763"/>
          </a:xfrm>
        </p:spPr>
        <p:txBody>
          <a:bodyPr>
            <a:normAutofit fontScale="85000" lnSpcReduction="20000"/>
          </a:bodyPr>
          <a:lstStyle/>
          <a:p>
            <a:pPr marL="12700">
              <a:lnSpc>
                <a:spcPct val="100000"/>
              </a:lnSpc>
              <a:spcBef>
                <a:spcPts val="1280"/>
              </a:spcBef>
            </a:pPr>
            <a:r>
              <a:rPr lang="en-US" sz="2000" spc="-5" dirty="0">
                <a:latin typeface="Arial" panose="020B0604020202020204" pitchFamily="34" charset="0"/>
                <a:cs typeface="Arial" panose="020B0604020202020204" pitchFamily="34" charset="0"/>
              </a:rPr>
              <a:t>Loaded </a:t>
            </a:r>
            <a:r>
              <a:rPr lang="en-US" sz="2000" spc="-25" dirty="0">
                <a:latin typeface="Arial" panose="020B0604020202020204" pitchFamily="34" charset="0"/>
                <a:cs typeface="Arial" panose="020B0604020202020204" pitchFamily="34" charset="0"/>
              </a:rPr>
              <a:t>data </a:t>
            </a:r>
            <a:r>
              <a:rPr lang="en-US" sz="2000" spc="-10" dirty="0">
                <a:latin typeface="Arial" panose="020B0604020202020204" pitchFamily="34" charset="0"/>
                <a:cs typeface="Arial" panose="020B0604020202020204" pitchFamily="34" charset="0"/>
              </a:rPr>
              <a:t>set </a:t>
            </a:r>
            <a:r>
              <a:rPr lang="en-US" sz="2000" spc="-25" dirty="0">
                <a:latin typeface="Arial" panose="020B0604020202020204" pitchFamily="34" charset="0"/>
                <a:cs typeface="Arial" panose="020B0604020202020204" pitchFamily="34" charset="0"/>
              </a:rPr>
              <a:t>into </a:t>
            </a:r>
            <a:r>
              <a:rPr lang="en-US" sz="2000" dirty="0">
                <a:latin typeface="Arial" panose="020B0604020202020204" pitchFamily="34" charset="0"/>
                <a:cs typeface="Arial" panose="020B0604020202020204" pitchFamily="34" charset="0"/>
              </a:rPr>
              <a:t>IBM DB2</a:t>
            </a:r>
            <a:r>
              <a:rPr lang="en-US" sz="2000" spc="-12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Database.</a:t>
            </a:r>
            <a:endParaRPr lang="en-US" sz="2000" dirty="0">
              <a:latin typeface="Arial" panose="020B0604020202020204" pitchFamily="34" charset="0"/>
              <a:cs typeface="Arial" panose="020B0604020202020204" pitchFamily="34" charset="0"/>
            </a:endParaRPr>
          </a:p>
          <a:p>
            <a:pPr marL="12700">
              <a:lnSpc>
                <a:spcPct val="100000"/>
              </a:lnSpc>
              <a:spcBef>
                <a:spcPts val="1175"/>
              </a:spcBef>
            </a:pPr>
            <a:r>
              <a:rPr lang="en-US" sz="2000" spc="-5" dirty="0">
                <a:latin typeface="Arial" panose="020B0604020202020204" pitchFamily="34" charset="0"/>
                <a:cs typeface="Arial" panose="020B0604020202020204" pitchFamily="34" charset="0"/>
              </a:rPr>
              <a:t>Queried using SQL </a:t>
            </a:r>
            <a:r>
              <a:rPr lang="en-US" sz="2000" dirty="0">
                <a:latin typeface="Arial" panose="020B0604020202020204" pitchFamily="34" charset="0"/>
                <a:cs typeface="Arial" panose="020B0604020202020204" pitchFamily="34" charset="0"/>
              </a:rPr>
              <a:t>Python</a:t>
            </a:r>
            <a:r>
              <a:rPr lang="en-US" sz="2000" spc="-100" dirty="0">
                <a:latin typeface="Arial" panose="020B0604020202020204" pitchFamily="34" charset="0"/>
                <a:cs typeface="Arial" panose="020B0604020202020204" pitchFamily="34" charset="0"/>
              </a:rPr>
              <a:t> </a:t>
            </a:r>
            <a:r>
              <a:rPr lang="en-US" sz="2000" spc="-25" dirty="0">
                <a:latin typeface="Arial" panose="020B0604020202020204" pitchFamily="34" charset="0"/>
                <a:cs typeface="Arial" panose="020B0604020202020204" pitchFamily="34" charset="0"/>
              </a:rPr>
              <a:t>integration.</a:t>
            </a:r>
            <a:endParaRPr lang="en-US" sz="2000" dirty="0">
              <a:latin typeface="Arial" panose="020B0604020202020204" pitchFamily="34" charset="0"/>
              <a:cs typeface="Arial" panose="020B0604020202020204" pitchFamily="34" charset="0"/>
            </a:endParaRPr>
          </a:p>
          <a:p>
            <a:pPr marL="12700">
              <a:lnSpc>
                <a:spcPct val="100000"/>
              </a:lnSpc>
              <a:spcBef>
                <a:spcPts val="1560"/>
              </a:spcBef>
            </a:pPr>
            <a:r>
              <a:rPr lang="en-US" sz="2000" spc="-5" dirty="0">
                <a:latin typeface="Arial" panose="020B0604020202020204" pitchFamily="34" charset="0"/>
                <a:cs typeface="Arial" panose="020B0604020202020204" pitchFamily="34" charset="0"/>
              </a:rPr>
              <a:t>Queries </a:t>
            </a:r>
            <a:r>
              <a:rPr lang="en-US" sz="2000" spc="-20" dirty="0">
                <a:latin typeface="Arial" panose="020B0604020202020204" pitchFamily="34" charset="0"/>
                <a:cs typeface="Arial" panose="020B0604020202020204" pitchFamily="34" charset="0"/>
              </a:rPr>
              <a:t>were </a:t>
            </a:r>
            <a:r>
              <a:rPr lang="en-US" sz="2000" dirty="0">
                <a:latin typeface="Arial" panose="020B0604020202020204" pitchFamily="34" charset="0"/>
                <a:cs typeface="Arial" panose="020B0604020202020204" pitchFamily="34" charset="0"/>
              </a:rPr>
              <a:t>made </a:t>
            </a:r>
            <a:r>
              <a:rPr lang="en-US" sz="2000" spc="-20" dirty="0">
                <a:latin typeface="Arial" panose="020B0604020202020204" pitchFamily="34" charset="0"/>
                <a:cs typeface="Arial" panose="020B0604020202020204" pitchFamily="34" charset="0"/>
              </a:rPr>
              <a:t>to </a:t>
            </a:r>
            <a:r>
              <a:rPr lang="en-US" sz="2000" spc="-10" dirty="0">
                <a:latin typeface="Arial" panose="020B0604020202020204" pitchFamily="34" charset="0"/>
                <a:cs typeface="Arial" panose="020B0604020202020204" pitchFamily="34" charset="0"/>
              </a:rPr>
              <a:t>get </a:t>
            </a:r>
            <a:r>
              <a:rPr lang="en-US" sz="2000" dirty="0">
                <a:latin typeface="Arial" panose="020B0604020202020204" pitchFamily="34" charset="0"/>
                <a:cs typeface="Arial" panose="020B0604020202020204" pitchFamily="34" charset="0"/>
              </a:rPr>
              <a:t>a </a:t>
            </a:r>
            <a:r>
              <a:rPr lang="en-US" sz="2000" spc="-25" dirty="0">
                <a:latin typeface="Arial" panose="020B0604020202020204" pitchFamily="34" charset="0"/>
                <a:cs typeface="Arial" panose="020B0604020202020204" pitchFamily="34" charset="0"/>
              </a:rPr>
              <a:t>better </a:t>
            </a:r>
            <a:r>
              <a:rPr lang="en-US" sz="2000" spc="-20" dirty="0">
                <a:latin typeface="Arial" panose="020B0604020202020204" pitchFamily="34" charset="0"/>
                <a:cs typeface="Arial" panose="020B0604020202020204" pitchFamily="34" charset="0"/>
              </a:rPr>
              <a:t>understanding </a:t>
            </a:r>
            <a:r>
              <a:rPr lang="en-US" sz="2000" spc="-5" dirty="0">
                <a:latin typeface="Arial" panose="020B0604020202020204" pitchFamily="34" charset="0"/>
                <a:cs typeface="Arial" panose="020B0604020202020204" pitchFamily="34" charset="0"/>
              </a:rPr>
              <a:t>of </a:t>
            </a:r>
            <a:r>
              <a:rPr lang="en-US" sz="2000" dirty="0">
                <a:latin typeface="Arial" panose="020B0604020202020204" pitchFamily="34" charset="0"/>
                <a:cs typeface="Arial" panose="020B0604020202020204" pitchFamily="34" charset="0"/>
              </a:rPr>
              <a:t>the</a:t>
            </a:r>
            <a:r>
              <a:rPr lang="en-US" sz="2000" spc="25" dirty="0">
                <a:latin typeface="Arial" panose="020B0604020202020204" pitchFamily="34" charset="0"/>
                <a:cs typeface="Arial" panose="020B0604020202020204" pitchFamily="34" charset="0"/>
              </a:rPr>
              <a:t> </a:t>
            </a:r>
            <a:r>
              <a:rPr lang="en-US" sz="2000" spc="-20" dirty="0">
                <a:latin typeface="Arial" panose="020B0604020202020204" pitchFamily="34" charset="0"/>
                <a:cs typeface="Arial" panose="020B0604020202020204" pitchFamily="34" charset="0"/>
              </a:rPr>
              <a:t>dataset.</a:t>
            </a:r>
            <a:endParaRPr lang="en-US" sz="2000" dirty="0">
              <a:latin typeface="Arial" panose="020B0604020202020204" pitchFamily="34" charset="0"/>
              <a:cs typeface="Arial" panose="020B0604020202020204" pitchFamily="34" charset="0"/>
            </a:endParaRPr>
          </a:p>
          <a:p>
            <a:pPr marL="12700" marR="434975">
              <a:lnSpc>
                <a:spcPts val="2200"/>
              </a:lnSpc>
              <a:spcBef>
                <a:spcPts val="1440"/>
              </a:spcBef>
            </a:pPr>
            <a:r>
              <a:rPr lang="en-US" sz="2000" spc="-5" dirty="0">
                <a:latin typeface="Arial" panose="020B0604020202020204" pitchFamily="34" charset="0"/>
                <a:cs typeface="Arial" panose="020B0604020202020204" pitchFamily="34" charset="0"/>
              </a:rPr>
              <a:t>Queried </a:t>
            </a:r>
            <a:r>
              <a:rPr lang="en-US" sz="2000" spc="-20" dirty="0">
                <a:latin typeface="Arial" panose="020B0604020202020204" pitchFamily="34" charset="0"/>
                <a:cs typeface="Arial" panose="020B0604020202020204" pitchFamily="34" charset="0"/>
              </a:rPr>
              <a:t>information </a:t>
            </a:r>
            <a:r>
              <a:rPr lang="en-US" sz="2000" dirty="0">
                <a:latin typeface="Arial" panose="020B0604020202020204" pitchFamily="34" charset="0"/>
                <a:cs typeface="Arial" panose="020B0604020202020204" pitchFamily="34" charset="0"/>
              </a:rPr>
              <a:t>about launch </a:t>
            </a:r>
            <a:r>
              <a:rPr lang="en-US" sz="2000" spc="-20" dirty="0">
                <a:latin typeface="Arial" panose="020B0604020202020204" pitchFamily="34" charset="0"/>
                <a:cs typeface="Arial" panose="020B0604020202020204" pitchFamily="34" charset="0"/>
              </a:rPr>
              <a:t>site </a:t>
            </a:r>
            <a:r>
              <a:rPr lang="en-US" sz="2000" spc="-5" dirty="0">
                <a:latin typeface="Arial" panose="020B0604020202020204" pitchFamily="34" charset="0"/>
                <a:cs typeface="Arial" panose="020B0604020202020204" pitchFamily="34" charset="0"/>
              </a:rPr>
              <a:t>names, mission </a:t>
            </a:r>
            <a:r>
              <a:rPr lang="en-US" sz="2000" spc="-20" dirty="0">
                <a:latin typeface="Arial" panose="020B0604020202020204" pitchFamily="34" charset="0"/>
                <a:cs typeface="Arial" panose="020B0604020202020204" pitchFamily="34" charset="0"/>
              </a:rPr>
              <a:t>outcomes, various pay </a:t>
            </a:r>
            <a:r>
              <a:rPr lang="en-US" sz="2000" dirty="0">
                <a:latin typeface="Arial" panose="020B0604020202020204" pitchFamily="34" charset="0"/>
                <a:cs typeface="Arial" panose="020B0604020202020204" pitchFamily="34" charset="0"/>
              </a:rPr>
              <a:t>load </a:t>
            </a:r>
            <a:r>
              <a:rPr lang="en-US" sz="2000" spc="-25" dirty="0">
                <a:latin typeface="Arial" panose="020B0604020202020204" pitchFamily="34" charset="0"/>
                <a:cs typeface="Arial" panose="020B0604020202020204" pitchFamily="34" charset="0"/>
              </a:rPr>
              <a:t>sizes </a:t>
            </a:r>
            <a:r>
              <a:rPr lang="en-US" sz="2000" spc="-5" dirty="0">
                <a:latin typeface="Arial" panose="020B0604020202020204" pitchFamily="34" charset="0"/>
                <a:cs typeface="Arial" panose="020B0604020202020204" pitchFamily="34" charset="0"/>
              </a:rPr>
              <a:t>of  </a:t>
            </a:r>
            <a:r>
              <a:rPr lang="en-US" sz="2000" spc="-25" dirty="0">
                <a:latin typeface="Arial" panose="020B0604020202020204" pitchFamily="34" charset="0"/>
                <a:cs typeface="Arial" panose="020B0604020202020204" pitchFamily="34" charset="0"/>
              </a:rPr>
              <a:t>customers </a:t>
            </a:r>
            <a:r>
              <a:rPr lang="en-US" sz="2000" dirty="0">
                <a:latin typeface="Arial" panose="020B0604020202020204" pitchFamily="34" charset="0"/>
                <a:cs typeface="Arial" panose="020B0604020202020204" pitchFamily="34" charset="0"/>
              </a:rPr>
              <a:t>and </a:t>
            </a:r>
            <a:r>
              <a:rPr lang="en-US" sz="2000" spc="-20" dirty="0">
                <a:latin typeface="Arial" panose="020B0604020202020204" pitchFamily="34" charset="0"/>
                <a:cs typeface="Arial" panose="020B0604020202020204" pitchFamily="34" charset="0"/>
              </a:rPr>
              <a:t>booster </a:t>
            </a:r>
            <a:r>
              <a:rPr lang="en-US" sz="2000" spc="-25" dirty="0">
                <a:latin typeface="Arial" panose="020B0604020202020204" pitchFamily="34" charset="0"/>
                <a:cs typeface="Arial" panose="020B0604020202020204" pitchFamily="34" charset="0"/>
              </a:rPr>
              <a:t>versions, </a:t>
            </a:r>
            <a:r>
              <a:rPr lang="en-US" sz="2000" dirty="0">
                <a:latin typeface="Arial" panose="020B0604020202020204" pitchFamily="34" charset="0"/>
                <a:cs typeface="Arial" panose="020B0604020202020204" pitchFamily="34" charset="0"/>
              </a:rPr>
              <a:t>and landing</a:t>
            </a:r>
            <a:r>
              <a:rPr lang="en-US" sz="2000" spc="5"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outcomes</a:t>
            </a:r>
          </a:p>
          <a:p>
            <a:pPr>
              <a:lnSpc>
                <a:spcPct val="100000"/>
              </a:lnSpc>
              <a:spcBef>
                <a:spcPts val="1400"/>
              </a:spcBef>
            </a:pPr>
            <a:r>
              <a:rPr lang="en-US" sz="2200" dirty="0">
                <a:latin typeface="Arial" panose="020B0604020202020204" pitchFamily="34" charset="0"/>
                <a:cs typeface="Arial" panose="020B0604020202020204" pitchFamily="34" charset="0"/>
              </a:rPr>
              <a:t>We applied EDA with SQL to get insight from the data. We wrote queries to find out for instance:</a:t>
            </a:r>
          </a:p>
          <a:p>
            <a:pPr lvl="1">
              <a:lnSpc>
                <a:spcPct val="100000"/>
              </a:lnSpc>
              <a:spcBef>
                <a:spcPts val="1400"/>
              </a:spcBef>
              <a:buFontTx/>
              <a:buChar char="-"/>
            </a:pPr>
            <a:r>
              <a:rPr lang="en-US" sz="1700" dirty="0">
                <a:latin typeface="Arial" panose="020B0604020202020204" pitchFamily="34" charset="0"/>
                <a:cs typeface="Arial" panose="020B0604020202020204" pitchFamily="34" charset="0"/>
              </a:rPr>
              <a:t>The names of unique launch sites in the space mission.</a:t>
            </a:r>
          </a:p>
          <a:p>
            <a:pPr lvl="1">
              <a:lnSpc>
                <a:spcPct val="100000"/>
              </a:lnSpc>
              <a:spcBef>
                <a:spcPts val="1400"/>
              </a:spcBef>
              <a:buFontTx/>
              <a:buChar char="-"/>
            </a:pPr>
            <a:r>
              <a:rPr lang="en-US" sz="1700" dirty="0">
                <a:latin typeface="Arial" panose="020B0604020202020204" pitchFamily="34" charset="0"/>
                <a:cs typeface="Arial" panose="020B0604020202020204" pitchFamily="34" charset="0"/>
              </a:rPr>
              <a:t>The total payload mass carried by boosters launched by NASA (CRS)</a:t>
            </a:r>
          </a:p>
          <a:p>
            <a:pPr lvl="1">
              <a:lnSpc>
                <a:spcPct val="100000"/>
              </a:lnSpc>
              <a:spcBef>
                <a:spcPts val="1400"/>
              </a:spcBef>
              <a:buFontTx/>
              <a:buChar char="-"/>
            </a:pPr>
            <a:r>
              <a:rPr lang="en-US" sz="1700" dirty="0">
                <a:latin typeface="Arial" panose="020B0604020202020204" pitchFamily="34" charset="0"/>
                <a:cs typeface="Arial" panose="020B0604020202020204" pitchFamily="34" charset="0"/>
              </a:rPr>
              <a:t>The average payload mass carried by booster version F9 v1.1</a:t>
            </a:r>
          </a:p>
          <a:p>
            <a:pPr lvl="1">
              <a:lnSpc>
                <a:spcPct val="100000"/>
              </a:lnSpc>
              <a:spcBef>
                <a:spcPts val="1400"/>
              </a:spcBef>
              <a:buFontTx/>
              <a:buChar char="-"/>
            </a:pPr>
            <a:r>
              <a:rPr lang="en-US" sz="1700" dirty="0">
                <a:latin typeface="Arial" panose="020B0604020202020204" pitchFamily="34" charset="0"/>
                <a:cs typeface="Arial" panose="020B0604020202020204" pitchFamily="34" charset="0"/>
              </a:rPr>
              <a:t>The total number of successful and failure mission outcomes</a:t>
            </a:r>
          </a:p>
          <a:p>
            <a:pPr lvl="1">
              <a:lnSpc>
                <a:spcPct val="100000"/>
              </a:lnSpc>
              <a:spcBef>
                <a:spcPts val="1400"/>
              </a:spcBef>
              <a:buFontTx/>
              <a:buChar char="-"/>
            </a:pPr>
            <a:r>
              <a:rPr lang="en-US" sz="1700" dirty="0">
                <a:latin typeface="Arial" panose="020B0604020202020204" pitchFamily="34" charset="0"/>
                <a:cs typeface="Arial" panose="020B0604020202020204" pitchFamily="34" charset="0"/>
              </a:rPr>
              <a:t>The failed landing outcomes in drone ship, their booster version and launch site names</a:t>
            </a:r>
          </a:p>
          <a:p>
            <a:pPr lvl="1">
              <a:lnSpc>
                <a:spcPct val="100000"/>
              </a:lnSpc>
              <a:spcBef>
                <a:spcPts val="1400"/>
              </a:spcBef>
              <a:buFontTx/>
              <a:buChar char="-"/>
            </a:pPr>
            <a:endParaRPr lang="en-US" sz="1700" dirty="0">
              <a:solidFill>
                <a:schemeClr val="bg2">
                  <a:lumMod val="50000"/>
                </a:schemeClr>
              </a:solidFill>
              <a:latin typeface="Arial" panose="020B0604020202020204" pitchFamily="34" charset="0"/>
              <a:cs typeface="Arial" panose="020B0604020202020204" pitchFamily="34" charset="0"/>
            </a:endParaRPr>
          </a:p>
          <a:p>
            <a:pPr marL="457200" lvl="1" indent="0">
              <a:lnSpc>
                <a:spcPct val="100000"/>
              </a:lnSpc>
              <a:spcBef>
                <a:spcPts val="1400"/>
              </a:spcBef>
              <a:buNone/>
            </a:pPr>
            <a:r>
              <a:rPr lang="en-US" sz="1700" dirty="0">
                <a:solidFill>
                  <a:schemeClr val="bg2">
                    <a:lumMod val="50000"/>
                  </a:schemeClr>
                </a:solidFill>
                <a:latin typeface="Arial" panose="020B0604020202020204" pitchFamily="34" charset="0"/>
                <a:cs typeface="Arial" panose="020B0604020202020204" pitchFamily="34" charset="0"/>
              </a:rPr>
              <a:t>The link of notebook:- https://</a:t>
            </a:r>
            <a:r>
              <a:rPr lang="en-US" sz="1700" dirty="0" err="1">
                <a:solidFill>
                  <a:schemeClr val="bg2">
                    <a:lumMod val="50000"/>
                  </a:schemeClr>
                </a:solidFill>
                <a:latin typeface="Arial" panose="020B0604020202020204" pitchFamily="34" charset="0"/>
                <a:cs typeface="Arial" panose="020B0604020202020204" pitchFamily="34" charset="0"/>
              </a:rPr>
              <a:t>github.com</a:t>
            </a:r>
            <a:r>
              <a:rPr lang="en-US" sz="1700" dirty="0">
                <a:solidFill>
                  <a:schemeClr val="bg2">
                    <a:lumMod val="50000"/>
                  </a:schemeClr>
                </a:solidFill>
                <a:latin typeface="Arial" panose="020B0604020202020204" pitchFamily="34" charset="0"/>
                <a:cs typeface="Arial" panose="020B0604020202020204" pitchFamily="34" charset="0"/>
              </a:rPr>
              <a:t>/</a:t>
            </a:r>
            <a:r>
              <a:rPr lang="en-US" sz="1700" dirty="0" err="1">
                <a:solidFill>
                  <a:schemeClr val="bg2">
                    <a:lumMod val="50000"/>
                  </a:schemeClr>
                </a:solidFill>
                <a:latin typeface="Arial" panose="020B0604020202020204" pitchFamily="34" charset="0"/>
                <a:cs typeface="Arial" panose="020B0604020202020204" pitchFamily="34" charset="0"/>
              </a:rPr>
              <a:t>tanishtg</a:t>
            </a:r>
            <a:r>
              <a:rPr lang="en-US" sz="1700" dirty="0">
                <a:solidFill>
                  <a:schemeClr val="bg2">
                    <a:lumMod val="50000"/>
                  </a:schemeClr>
                </a:solidFill>
                <a:latin typeface="Arial" panose="020B0604020202020204" pitchFamily="34" charset="0"/>
                <a:cs typeface="Arial" panose="020B0604020202020204" pitchFamily="34" charset="0"/>
              </a:rPr>
              <a:t>/Data-Science/blob/main/</a:t>
            </a:r>
            <a:r>
              <a:rPr lang="en-US" sz="1700" dirty="0" err="1">
                <a:solidFill>
                  <a:schemeClr val="bg2">
                    <a:lumMod val="50000"/>
                  </a:schemeClr>
                </a:solidFill>
                <a:latin typeface="Arial" panose="020B0604020202020204" pitchFamily="34" charset="0"/>
                <a:cs typeface="Arial" panose="020B0604020202020204" pitchFamily="34" charset="0"/>
              </a:rPr>
              <a:t>Applied_Data_Science_Capstone</a:t>
            </a:r>
            <a:r>
              <a:rPr lang="en-US" sz="1700" dirty="0">
                <a:solidFill>
                  <a:schemeClr val="bg2">
                    <a:lumMod val="50000"/>
                  </a:schemeClr>
                </a:solidFill>
                <a:latin typeface="Arial" panose="020B0604020202020204" pitchFamily="34" charset="0"/>
                <a:cs typeface="Arial" panose="020B0604020202020204" pitchFamily="34" charset="0"/>
              </a:rPr>
              <a:t>/</a:t>
            </a:r>
            <a:r>
              <a:rPr lang="en-US" sz="1700" dirty="0" err="1">
                <a:solidFill>
                  <a:schemeClr val="bg2">
                    <a:lumMod val="50000"/>
                  </a:schemeClr>
                </a:solidFill>
                <a:latin typeface="Arial" panose="020B0604020202020204" pitchFamily="34" charset="0"/>
                <a:cs typeface="Arial" panose="020B0604020202020204" pitchFamily="34" charset="0"/>
              </a:rPr>
              <a:t>jupyter</a:t>
            </a:r>
            <a:r>
              <a:rPr lang="en-US" sz="1700" dirty="0">
                <a:solidFill>
                  <a:schemeClr val="bg2">
                    <a:lumMod val="50000"/>
                  </a:schemeClr>
                </a:solidFill>
                <a:latin typeface="Arial" panose="020B0604020202020204" pitchFamily="34" charset="0"/>
                <a:cs typeface="Arial" panose="020B0604020202020204" pitchFamily="34" charset="0"/>
              </a:rPr>
              <a:t>-labs-</a:t>
            </a:r>
            <a:r>
              <a:rPr lang="en-US" sz="1700" dirty="0" err="1">
                <a:solidFill>
                  <a:schemeClr val="bg2">
                    <a:lumMod val="50000"/>
                  </a:schemeClr>
                </a:solidFill>
                <a:latin typeface="Arial" panose="020B0604020202020204" pitchFamily="34" charset="0"/>
                <a:cs typeface="Arial" panose="020B0604020202020204" pitchFamily="34" charset="0"/>
              </a:rPr>
              <a:t>eda</a:t>
            </a:r>
            <a:r>
              <a:rPr lang="en-US" sz="1700" dirty="0">
                <a:solidFill>
                  <a:schemeClr val="bg2">
                    <a:lumMod val="50000"/>
                  </a:schemeClr>
                </a:solidFill>
                <a:latin typeface="Arial" panose="020B0604020202020204" pitchFamily="34" charset="0"/>
                <a:cs typeface="Arial" panose="020B0604020202020204" pitchFamily="34" charset="0"/>
              </a:rPr>
              <a:t>-</a:t>
            </a:r>
            <a:r>
              <a:rPr lang="en-US" sz="1700" dirty="0" err="1">
                <a:solidFill>
                  <a:schemeClr val="bg2">
                    <a:lumMod val="50000"/>
                  </a:schemeClr>
                </a:solidFill>
                <a:latin typeface="Arial" panose="020B0604020202020204" pitchFamily="34" charset="0"/>
                <a:cs typeface="Arial" panose="020B0604020202020204" pitchFamily="34" charset="0"/>
              </a:rPr>
              <a:t>sql-coursera_sqllite.ipynb</a:t>
            </a:r>
            <a:r>
              <a:rPr lang="en-US" sz="1700" dirty="0">
                <a:solidFill>
                  <a:schemeClr val="bg2">
                    <a:lumMod val="50000"/>
                  </a:schemeClr>
                </a:solidFill>
                <a:latin typeface="Arial" panose="020B0604020202020204" pitchFamily="34" charset="0"/>
                <a:cs typeface="Arial" panose="020B0604020202020204" pitchFamily="34" charset="0"/>
              </a:rPr>
              <a:t> </a:t>
            </a:r>
          </a:p>
          <a:p>
            <a:pPr lvl="1">
              <a:lnSpc>
                <a:spcPct val="100000"/>
              </a:lnSpc>
              <a:spcBef>
                <a:spcPts val="1400"/>
              </a:spcBef>
              <a:buFontTx/>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316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EEB0-1BAC-D310-7D61-7B6BEF0D9EEC}"/>
              </a:ext>
            </a:extLst>
          </p:cNvPr>
          <p:cNvSpPr>
            <a:spLocks noGrp="1"/>
          </p:cNvSpPr>
          <p:nvPr>
            <p:ph type="title"/>
          </p:nvPr>
        </p:nvSpPr>
        <p:spPr/>
        <p:txBody>
          <a:bodyPr>
            <a:normAutofit/>
          </a:bodyPr>
          <a:lstStyle/>
          <a:p>
            <a:r>
              <a:rPr lang="en-US" dirty="0">
                <a:solidFill>
                  <a:schemeClr val="tx1"/>
                </a:solidFill>
                <a:latin typeface="Abadi"/>
              </a:rPr>
              <a:t>Build an Interactive Map with Folium</a:t>
            </a:r>
            <a:endParaRPr lang="en-US" dirty="0">
              <a:solidFill>
                <a:schemeClr val="tx1"/>
              </a:solidFill>
            </a:endParaRPr>
          </a:p>
        </p:txBody>
      </p:sp>
      <p:sp>
        <p:nvSpPr>
          <p:cNvPr id="3" name="Content Placeholder 2">
            <a:extLst>
              <a:ext uri="{FF2B5EF4-FFF2-40B4-BE49-F238E27FC236}">
                <a16:creationId xmlns:a16="http://schemas.microsoft.com/office/drawing/2014/main" id="{53188577-82BB-0D97-B143-20F432F89B5A}"/>
              </a:ext>
            </a:extLst>
          </p:cNvPr>
          <p:cNvSpPr>
            <a:spLocks noGrp="1"/>
          </p:cNvSpPr>
          <p:nvPr>
            <p:ph idx="1"/>
          </p:nvPr>
        </p:nvSpPr>
        <p:spPr/>
        <p:txBody>
          <a:bodyPr/>
          <a:lstStyle/>
          <a:p>
            <a:r>
              <a:rPr lang="en-US" b="0" i="0" u="none" strike="noStrike" dirty="0">
                <a:solidFill>
                  <a:srgbClr val="000000"/>
                </a:solidFill>
                <a:effectLst/>
                <a:latin typeface="Arial" panose="020B0604020202020204" pitchFamily="34" charset="0"/>
                <a:cs typeface="Arial" panose="020B0604020202020204" pitchFamily="34" charset="0"/>
              </a:rPr>
              <a:t>We plotted all launch sites on a Folium map, incorporating map objects such as markers, circles, and lines to denote the success or failure of launches at each location. </a:t>
            </a:r>
          </a:p>
          <a:p>
            <a:r>
              <a:rPr lang="en-US" b="0" i="0" u="none" strike="noStrike" dirty="0">
                <a:solidFill>
                  <a:srgbClr val="000000"/>
                </a:solidFill>
                <a:effectLst/>
                <a:latin typeface="Arial" panose="020B0604020202020204" pitchFamily="34" charset="0"/>
                <a:cs typeface="Arial" panose="020B0604020202020204" pitchFamily="34" charset="0"/>
              </a:rPr>
              <a:t>We categorized launch outcomes into two classes: 0 for failure and 1 for success. </a:t>
            </a:r>
          </a:p>
          <a:p>
            <a:r>
              <a:rPr lang="en-US" b="0" i="0" u="none" strike="noStrike" dirty="0">
                <a:solidFill>
                  <a:srgbClr val="000000"/>
                </a:solidFill>
                <a:effectLst/>
                <a:latin typeface="Arial" panose="020B0604020202020204" pitchFamily="34" charset="0"/>
                <a:cs typeface="Arial" panose="020B0604020202020204" pitchFamily="34" charset="0"/>
              </a:rPr>
              <a:t>By using color-labeled marker clusters, we identified which launch sites exhibited relatively high success rates. </a:t>
            </a:r>
          </a:p>
          <a:p>
            <a:r>
              <a:rPr lang="en-US" b="0" i="0" u="none" strike="noStrike" dirty="0">
                <a:solidFill>
                  <a:srgbClr val="000000"/>
                </a:solidFill>
                <a:effectLst/>
                <a:latin typeface="Arial" panose="020B0604020202020204" pitchFamily="34" charset="0"/>
                <a:cs typeface="Arial" panose="020B0604020202020204" pitchFamily="34" charset="0"/>
              </a:rPr>
              <a:t>We also measured the distances from each launch site to nearby features, addressing questions such as: Are launch sites close to railways, highways, and coastlines? and Do launch sites maintain a certain distance from cities?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192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ECBE-7E5F-3223-0E79-2699B00DACC6}"/>
              </a:ext>
            </a:extLst>
          </p:cNvPr>
          <p:cNvSpPr>
            <a:spLocks noGrp="1"/>
          </p:cNvSpPr>
          <p:nvPr>
            <p:ph type="title"/>
          </p:nvPr>
        </p:nvSpPr>
        <p:spPr/>
        <p:txBody>
          <a:bodyPr>
            <a:normAutofit/>
          </a:bodyPr>
          <a:lstStyle/>
          <a:p>
            <a:r>
              <a:rPr lang="en-US" dirty="0">
                <a:solidFill>
                  <a:schemeClr val="tx1"/>
                </a:solidFill>
                <a:latin typeface="Abadi"/>
              </a:rPr>
              <a:t>Build a Dashboard with </a:t>
            </a:r>
            <a:r>
              <a:rPr lang="en-US" dirty="0" err="1">
                <a:solidFill>
                  <a:schemeClr val="tx1"/>
                </a:solidFill>
                <a:latin typeface="Abadi"/>
              </a:rPr>
              <a:t>Plotly</a:t>
            </a:r>
            <a:r>
              <a:rPr lang="en-US" dirty="0">
                <a:solidFill>
                  <a:schemeClr val="tx1"/>
                </a:solidFill>
                <a:latin typeface="Abadi"/>
              </a:rPr>
              <a:t> Dash</a:t>
            </a:r>
            <a:endParaRPr lang="en-US" dirty="0">
              <a:solidFill>
                <a:schemeClr val="tx1"/>
              </a:solidFill>
            </a:endParaRPr>
          </a:p>
        </p:txBody>
      </p:sp>
      <p:sp>
        <p:nvSpPr>
          <p:cNvPr id="3" name="Content Placeholder 2">
            <a:extLst>
              <a:ext uri="{FF2B5EF4-FFF2-40B4-BE49-F238E27FC236}">
                <a16:creationId xmlns:a16="http://schemas.microsoft.com/office/drawing/2014/main" id="{972EB68E-C9FC-1725-20C0-0EE8E08B1DA9}"/>
              </a:ext>
            </a:extLst>
          </p:cNvPr>
          <p:cNvSpPr>
            <a:spLocks noGrp="1"/>
          </p:cNvSpPr>
          <p:nvPr>
            <p:ph idx="1"/>
          </p:nvPr>
        </p:nvSpPr>
        <p:spPr/>
        <p:txBody>
          <a:bodyPr/>
          <a:lstStyle/>
          <a:p>
            <a:r>
              <a:rPr lang="en-US" dirty="0">
                <a:solidFill>
                  <a:srgbClr val="000000"/>
                </a:solidFill>
                <a:latin typeface="-webkit-standard"/>
              </a:rPr>
              <a:t>D</a:t>
            </a:r>
            <a:r>
              <a:rPr lang="en-US" b="0" i="0" u="none" strike="noStrike" dirty="0">
                <a:solidFill>
                  <a:srgbClr val="000000"/>
                </a:solidFill>
                <a:effectLst/>
                <a:latin typeface="-webkit-standard"/>
              </a:rPr>
              <a:t>ashboard features a pie chart and a scatter plot. </a:t>
            </a:r>
          </a:p>
          <a:p>
            <a:r>
              <a:rPr lang="en-US" b="0" i="0" u="none" strike="noStrike" dirty="0">
                <a:solidFill>
                  <a:srgbClr val="000000"/>
                </a:solidFill>
                <a:effectLst/>
                <a:latin typeface="-webkit-standard"/>
              </a:rPr>
              <a:t>The pie chart provides options to view the distribution of successful landings both collectively across all launch sites and individually by site. </a:t>
            </a:r>
          </a:p>
          <a:p>
            <a:r>
              <a:rPr lang="en-US" b="0" i="0" u="none" strike="noStrike" dirty="0">
                <a:solidFill>
                  <a:srgbClr val="000000"/>
                </a:solidFill>
                <a:effectLst/>
                <a:latin typeface="-webkit-standard"/>
              </a:rPr>
              <a:t>The scatter plot allows selections between all sites or specific sites and includes a slider to adjust the payload mass range from 0 to 10,000 kg. </a:t>
            </a:r>
          </a:p>
          <a:p>
            <a:r>
              <a:rPr lang="en-US" b="0" i="0" u="none" strike="noStrike" dirty="0">
                <a:solidFill>
                  <a:srgbClr val="000000"/>
                </a:solidFill>
                <a:effectLst/>
                <a:latin typeface="-webkit-standard"/>
              </a:rPr>
              <a:t>This pie chart effectively illustrates the success rates at each launch site, while the scatter plot aids in examining how success varies with launch site, payload mass, and booster version.</a:t>
            </a:r>
            <a:endParaRPr lang="en-US" dirty="0"/>
          </a:p>
        </p:txBody>
      </p:sp>
    </p:spTree>
    <p:extLst>
      <p:ext uri="{BB962C8B-B14F-4D97-AF65-F5344CB8AC3E}">
        <p14:creationId xmlns:p14="http://schemas.microsoft.com/office/powerpoint/2010/main" val="241349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8423-22D3-814A-EC57-F7731C548A30}"/>
              </a:ext>
            </a:extLst>
          </p:cNvPr>
          <p:cNvSpPr>
            <a:spLocks noGrp="1"/>
          </p:cNvSpPr>
          <p:nvPr>
            <p:ph type="title"/>
          </p:nvPr>
        </p:nvSpPr>
        <p:spPr>
          <a:xfrm>
            <a:off x="652371" y="647700"/>
            <a:ext cx="10625229" cy="793173"/>
          </a:xfrm>
        </p:spPr>
        <p:txBody>
          <a:bodyPr/>
          <a:lstStyle/>
          <a:p>
            <a:r>
              <a:rPr lang="en-US" dirty="0">
                <a:solidFill>
                  <a:schemeClr val="tx1"/>
                </a:solidFill>
                <a:latin typeface="Abadi"/>
              </a:rPr>
              <a:t>Predictive Analysis (Classification)</a:t>
            </a:r>
          </a:p>
        </p:txBody>
      </p:sp>
      <p:sp>
        <p:nvSpPr>
          <p:cNvPr id="3" name="Content Placeholder 2">
            <a:extLst>
              <a:ext uri="{FF2B5EF4-FFF2-40B4-BE49-F238E27FC236}">
                <a16:creationId xmlns:a16="http://schemas.microsoft.com/office/drawing/2014/main" id="{654D2D67-DC30-FC25-337A-7D2EEA76010A}"/>
              </a:ext>
            </a:extLst>
          </p:cNvPr>
          <p:cNvSpPr>
            <a:spLocks noGrp="1"/>
          </p:cNvSpPr>
          <p:nvPr>
            <p:ph idx="1"/>
          </p:nvPr>
        </p:nvSpPr>
        <p:spPr/>
        <p:txBody>
          <a:bodyPr/>
          <a:lstStyle/>
          <a:p>
            <a:r>
              <a:rPr lang="en-US" b="0" i="0" u="none" strike="noStrike" dirty="0">
                <a:solidFill>
                  <a:srgbClr val="000000"/>
                </a:solidFill>
                <a:effectLst/>
                <a:latin typeface="-webkit-standard"/>
              </a:rPr>
              <a:t>We imported the data using </a:t>
            </a:r>
            <a:r>
              <a:rPr lang="en-US" b="0" i="0" u="none" strike="noStrike" dirty="0" err="1">
                <a:solidFill>
                  <a:srgbClr val="000000"/>
                </a:solidFill>
                <a:effectLst/>
                <a:latin typeface="-webkit-standard"/>
              </a:rPr>
              <a:t>numpy</a:t>
            </a:r>
            <a:r>
              <a:rPr lang="en-US" b="0" i="0" u="none" strike="noStrike" dirty="0">
                <a:solidFill>
                  <a:srgbClr val="000000"/>
                </a:solidFill>
                <a:effectLst/>
                <a:latin typeface="-webkit-standard"/>
              </a:rPr>
              <a:t> and pandas, processed the data, and divided it into training and testing sets. </a:t>
            </a:r>
          </a:p>
          <a:p>
            <a:r>
              <a:rPr lang="en-US" b="0" i="0" u="none" strike="noStrike" dirty="0">
                <a:solidFill>
                  <a:srgbClr val="000000"/>
                </a:solidFill>
                <a:effectLst/>
                <a:latin typeface="-webkit-standard"/>
              </a:rPr>
              <a:t>We constructed various machine learning models and optimized numerous hyperparameters via </a:t>
            </a:r>
            <a:r>
              <a:rPr lang="en-US" b="0" i="0" u="none" strike="noStrike" dirty="0" err="1">
                <a:solidFill>
                  <a:srgbClr val="000000"/>
                </a:solidFill>
                <a:effectLst/>
                <a:latin typeface="-webkit-standard"/>
              </a:rPr>
              <a:t>GridSearchCV</a:t>
            </a:r>
            <a:r>
              <a:rPr lang="en-US" b="0" i="0" u="none" strike="noStrike" dirty="0">
                <a:solidFill>
                  <a:srgbClr val="000000"/>
                </a:solidFill>
                <a:effectLst/>
                <a:latin typeface="-webkit-standard"/>
              </a:rPr>
              <a:t>. </a:t>
            </a:r>
          </a:p>
          <a:p>
            <a:r>
              <a:rPr lang="en-US" b="0" i="0" u="none" strike="noStrike" dirty="0">
                <a:solidFill>
                  <a:srgbClr val="000000"/>
                </a:solidFill>
                <a:effectLst/>
                <a:latin typeface="-webkit-standard"/>
              </a:rPr>
              <a:t>Accuracy served as the evaluation metric for our models, which we enhanced through feature engineering and algorithm optimization. </a:t>
            </a:r>
          </a:p>
          <a:p>
            <a:r>
              <a:rPr lang="en-US" b="0" i="0" u="none" strike="noStrike" dirty="0">
                <a:solidFill>
                  <a:srgbClr val="000000"/>
                </a:solidFill>
                <a:effectLst/>
                <a:latin typeface="-webkit-standard"/>
              </a:rPr>
              <a:t>Ultimately, we identified the highest-performing classification model.</a:t>
            </a:r>
            <a:endParaRPr lang="en-US" dirty="0"/>
          </a:p>
        </p:txBody>
      </p:sp>
    </p:spTree>
    <p:extLst>
      <p:ext uri="{BB962C8B-B14F-4D97-AF65-F5344CB8AC3E}">
        <p14:creationId xmlns:p14="http://schemas.microsoft.com/office/powerpoint/2010/main" val="353398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114B-0A96-086A-B7E3-04C97F6D461D}"/>
              </a:ext>
            </a:extLst>
          </p:cNvPr>
          <p:cNvSpPr>
            <a:spLocks noGrp="1"/>
          </p:cNvSpPr>
          <p:nvPr>
            <p:ph type="title"/>
          </p:nvPr>
        </p:nvSpPr>
        <p:spPr/>
        <p:txBody>
          <a:bodyPr/>
          <a:lstStyle/>
          <a:p>
            <a:r>
              <a:rPr lang="en-US" dirty="0">
                <a:solidFill>
                  <a:schemeClr val="tx1"/>
                </a:solidFill>
              </a:rPr>
              <a:t>Results</a:t>
            </a:r>
          </a:p>
        </p:txBody>
      </p:sp>
      <p:sp>
        <p:nvSpPr>
          <p:cNvPr id="3" name="Content Placeholder 2">
            <a:extLst>
              <a:ext uri="{FF2B5EF4-FFF2-40B4-BE49-F238E27FC236}">
                <a16:creationId xmlns:a16="http://schemas.microsoft.com/office/drawing/2014/main" id="{5B0F526A-97AD-1625-39CD-6AC2E6E372DE}"/>
              </a:ext>
            </a:extLst>
          </p:cNvPr>
          <p:cNvSpPr>
            <a:spLocks noGrp="1"/>
          </p:cNvSpPr>
          <p:nvPr>
            <p:ph idx="1"/>
          </p:nvPr>
        </p:nvSpPr>
        <p:spPr/>
        <p:txBody>
          <a:bodyPr/>
          <a:lstStyle/>
          <a:p>
            <a:pPr>
              <a:lnSpc>
                <a:spcPct val="100000"/>
              </a:lnSpc>
              <a:spcBef>
                <a:spcPts val="1400"/>
              </a:spcBef>
            </a:pPr>
            <a:r>
              <a:rPr lang="en-US" sz="2000" dirty="0">
                <a:latin typeface="Arial" panose="020B0604020202020204" pitchFamily="34" charset="0"/>
                <a:cs typeface="Arial" panose="020B0604020202020204" pitchFamily="34" charset="0"/>
              </a:rPr>
              <a:t>Exploratory data analysis results</a:t>
            </a:r>
          </a:p>
          <a:p>
            <a:pPr>
              <a:lnSpc>
                <a:spcPct val="100000"/>
              </a:lnSpc>
              <a:spcBef>
                <a:spcPts val="1400"/>
              </a:spcBef>
            </a:pPr>
            <a:r>
              <a:rPr lang="en-US" sz="2000" dirty="0">
                <a:latin typeface="Arial" panose="020B0604020202020204" pitchFamily="34" charset="0"/>
                <a:cs typeface="Arial" panose="020B0604020202020204" pitchFamily="34" charset="0"/>
              </a:rPr>
              <a:t>Interactive analytics demo in screenshots</a:t>
            </a:r>
          </a:p>
          <a:p>
            <a:pPr>
              <a:lnSpc>
                <a:spcPct val="100000"/>
              </a:lnSpc>
              <a:spcBef>
                <a:spcPts val="1400"/>
              </a:spcBef>
            </a:pPr>
            <a:r>
              <a:rPr lang="en-US" sz="2000" dirty="0">
                <a:latin typeface="Arial" panose="020B0604020202020204" pitchFamily="34" charset="0"/>
                <a:cs typeface="Arial" panose="020B0604020202020204" pitchFamily="34" charset="0"/>
              </a:rPr>
              <a:t>Predictive analysis results</a:t>
            </a:r>
          </a:p>
          <a:p>
            <a:pPr>
              <a:lnSpc>
                <a:spcPct val="100000"/>
              </a:lnSpc>
              <a:spcBef>
                <a:spcPts val="1400"/>
              </a:spcBef>
            </a:pPr>
            <a:r>
              <a:rPr lang="en-US" spc="-20" dirty="0">
                <a:latin typeface="Arial" panose="020B0604020202020204" pitchFamily="34" charset="0"/>
                <a:cs typeface="Arial" panose="020B0604020202020204" pitchFamily="34" charset="0"/>
              </a:rPr>
              <a:t>P</a:t>
            </a:r>
            <a:r>
              <a:rPr lang="en-US" sz="2000" spc="-20" dirty="0">
                <a:latin typeface="Arial" panose="020B0604020202020204" pitchFamily="34" charset="0"/>
                <a:cs typeface="Arial" panose="020B0604020202020204" pitchFamily="34" charset="0"/>
              </a:rPr>
              <a:t>review </a:t>
            </a:r>
            <a:r>
              <a:rPr lang="en-US" sz="2000" spc="-5" dirty="0">
                <a:latin typeface="Arial" panose="020B0604020202020204" pitchFamily="34" charset="0"/>
                <a:cs typeface="Arial" panose="020B0604020202020204" pitchFamily="34" charset="0"/>
              </a:rPr>
              <a:t>of </a:t>
            </a:r>
            <a:r>
              <a:rPr lang="en-US" sz="2000" dirty="0">
                <a:latin typeface="Arial" panose="020B0604020202020204" pitchFamily="34" charset="0"/>
                <a:cs typeface="Arial" panose="020B0604020202020204" pitchFamily="34" charset="0"/>
              </a:rPr>
              <a:t>the </a:t>
            </a:r>
            <a:r>
              <a:rPr lang="en-US" sz="2000" spc="-15" dirty="0" err="1">
                <a:latin typeface="Arial" panose="020B0604020202020204" pitchFamily="34" charset="0"/>
                <a:cs typeface="Arial" panose="020B0604020202020204" pitchFamily="34" charset="0"/>
              </a:rPr>
              <a:t>Plotly</a:t>
            </a:r>
            <a:r>
              <a:rPr lang="en-US" sz="2000" spc="-15" dirty="0">
                <a:latin typeface="Arial" panose="020B0604020202020204" pitchFamily="34" charset="0"/>
                <a:cs typeface="Arial" panose="020B0604020202020204" pitchFamily="34" charset="0"/>
              </a:rPr>
              <a:t> dashboard. </a:t>
            </a:r>
          </a:p>
          <a:p>
            <a:pPr>
              <a:lnSpc>
                <a:spcPct val="100000"/>
              </a:lnSpc>
              <a:spcBef>
                <a:spcPts val="1400"/>
              </a:spcBef>
            </a:pPr>
            <a:r>
              <a:rPr lang="en-US" sz="2000" spc="-5" dirty="0">
                <a:latin typeface="Arial" panose="020B0604020202020204" pitchFamily="34" charset="0"/>
                <a:cs typeface="Arial" panose="020B0604020202020204" pitchFamily="34" charset="0"/>
              </a:rPr>
              <a:t>The </a:t>
            </a:r>
            <a:r>
              <a:rPr lang="en-US" sz="2000" spc="-20" dirty="0">
                <a:latin typeface="Arial" panose="020B0604020202020204" pitchFamily="34" charset="0"/>
                <a:cs typeface="Arial" panose="020B0604020202020204" pitchFamily="34" charset="0"/>
              </a:rPr>
              <a:t>following </a:t>
            </a:r>
            <a:r>
              <a:rPr lang="en-US" sz="2000" spc="-5" dirty="0">
                <a:latin typeface="Arial" panose="020B0604020202020204" pitchFamily="34" charset="0"/>
                <a:cs typeface="Arial" panose="020B0604020202020204" pitchFamily="34" charset="0"/>
              </a:rPr>
              <a:t>sides will show </a:t>
            </a:r>
            <a:r>
              <a:rPr lang="en-US" sz="2000"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results </a:t>
            </a:r>
            <a:r>
              <a:rPr lang="en-US" sz="2000" spc="-5" dirty="0">
                <a:latin typeface="Arial" panose="020B0604020202020204" pitchFamily="34" charset="0"/>
                <a:cs typeface="Arial" panose="020B0604020202020204" pitchFamily="34" charset="0"/>
              </a:rPr>
              <a:t>of </a:t>
            </a:r>
            <a:r>
              <a:rPr lang="en-US" sz="2000" spc="-20" dirty="0">
                <a:latin typeface="Arial" panose="020B0604020202020204" pitchFamily="34" charset="0"/>
                <a:cs typeface="Arial" panose="020B0604020202020204" pitchFamily="34" charset="0"/>
              </a:rPr>
              <a:t>EDA </a:t>
            </a:r>
            <a:r>
              <a:rPr lang="en-US" sz="2000" spc="-5" dirty="0">
                <a:latin typeface="Arial" panose="020B0604020202020204" pitchFamily="34" charset="0"/>
                <a:cs typeface="Arial" panose="020B0604020202020204" pitchFamily="34" charset="0"/>
              </a:rPr>
              <a:t>with  </a:t>
            </a:r>
            <a:r>
              <a:rPr lang="en-US" sz="2000" spc="-20" dirty="0">
                <a:latin typeface="Arial" panose="020B0604020202020204" pitchFamily="34" charset="0"/>
                <a:cs typeface="Arial" panose="020B0604020202020204" pitchFamily="34" charset="0"/>
              </a:rPr>
              <a:t>visualization, EDA </a:t>
            </a:r>
            <a:r>
              <a:rPr lang="en-US" sz="2000" spc="-5" dirty="0">
                <a:latin typeface="Arial" panose="020B0604020202020204" pitchFamily="34" charset="0"/>
                <a:cs typeface="Arial" panose="020B0604020202020204" pitchFamily="34" charset="0"/>
              </a:rPr>
              <a:t>with </a:t>
            </a:r>
            <a:r>
              <a:rPr lang="en-US" sz="2000" dirty="0">
                <a:latin typeface="Arial" panose="020B0604020202020204" pitchFamily="34" charset="0"/>
                <a:cs typeface="Arial" panose="020B0604020202020204" pitchFamily="34" charset="0"/>
              </a:rPr>
              <a:t>SQL, </a:t>
            </a:r>
            <a:r>
              <a:rPr lang="en-US" sz="2000" spc="-25" dirty="0">
                <a:latin typeface="Arial" panose="020B0604020202020204" pitchFamily="34" charset="0"/>
                <a:cs typeface="Arial" panose="020B0604020202020204" pitchFamily="34" charset="0"/>
              </a:rPr>
              <a:t>Interactive </a:t>
            </a:r>
            <a:r>
              <a:rPr lang="en-US" sz="2000" dirty="0">
                <a:latin typeface="Arial" panose="020B0604020202020204" pitchFamily="34" charset="0"/>
                <a:cs typeface="Arial" panose="020B0604020202020204" pitchFamily="34" charset="0"/>
              </a:rPr>
              <a:t>Map </a:t>
            </a:r>
            <a:r>
              <a:rPr lang="en-US" sz="2000" spc="-5" dirty="0">
                <a:latin typeface="Arial" panose="020B0604020202020204" pitchFamily="34" charset="0"/>
                <a:cs typeface="Arial" panose="020B0604020202020204" pitchFamily="34" charset="0"/>
              </a:rPr>
              <a:t>with </a:t>
            </a:r>
            <a:r>
              <a:rPr lang="en-US" sz="2000" spc="-20" dirty="0">
                <a:latin typeface="Arial" panose="020B0604020202020204" pitchFamily="34" charset="0"/>
                <a:cs typeface="Arial" panose="020B0604020202020204" pitchFamily="34" charset="0"/>
              </a:rPr>
              <a:t>Folium, </a:t>
            </a:r>
            <a:r>
              <a:rPr lang="en-US" sz="2000" dirty="0">
                <a:latin typeface="Arial" panose="020B0604020202020204" pitchFamily="34" charset="0"/>
                <a:cs typeface="Arial" panose="020B0604020202020204" pitchFamily="34" charset="0"/>
              </a:rPr>
              <a:t>and </a:t>
            </a:r>
            <a:r>
              <a:rPr lang="en-US" sz="2000" spc="-10" dirty="0">
                <a:latin typeface="Arial" panose="020B0604020202020204" pitchFamily="34" charset="0"/>
                <a:cs typeface="Arial" panose="020B0604020202020204" pitchFamily="34" charset="0"/>
              </a:rPr>
              <a:t>finally </a:t>
            </a:r>
            <a:r>
              <a:rPr lang="en-US" sz="2000"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results </a:t>
            </a:r>
            <a:r>
              <a:rPr lang="en-US" sz="2000" spc="-5" dirty="0">
                <a:latin typeface="Arial" panose="020B0604020202020204" pitchFamily="34" charset="0"/>
                <a:cs typeface="Arial" panose="020B0604020202020204" pitchFamily="34" charset="0"/>
              </a:rPr>
              <a:t>of our </a:t>
            </a:r>
            <a:r>
              <a:rPr lang="en-US" sz="2000" dirty="0">
                <a:latin typeface="Arial" panose="020B0604020202020204" pitchFamily="34" charset="0"/>
                <a:cs typeface="Arial" panose="020B0604020202020204" pitchFamily="34" charset="0"/>
              </a:rPr>
              <a:t>model </a:t>
            </a:r>
            <a:r>
              <a:rPr lang="en-US" sz="2000" spc="-5" dirty="0">
                <a:latin typeface="Arial" panose="020B0604020202020204" pitchFamily="34" charset="0"/>
                <a:cs typeface="Arial" panose="020B0604020202020204" pitchFamily="34" charset="0"/>
              </a:rPr>
              <a:t>with  </a:t>
            </a:r>
            <a:r>
              <a:rPr lang="en-US" sz="2000" dirty="0">
                <a:latin typeface="Arial" panose="020B0604020202020204" pitchFamily="34" charset="0"/>
                <a:cs typeface="Arial" panose="020B0604020202020204" pitchFamily="34" charset="0"/>
              </a:rPr>
              <a:t>about 83%</a:t>
            </a:r>
            <a:r>
              <a:rPr lang="en-US" sz="2000" spc="-5" dirty="0">
                <a:latin typeface="Arial" panose="020B0604020202020204" pitchFamily="34" charset="0"/>
                <a:cs typeface="Arial" panose="020B0604020202020204" pitchFamily="34" charset="0"/>
              </a:rPr>
              <a:t> </a:t>
            </a:r>
            <a:r>
              <a:rPr lang="en-US" sz="2000" spc="-45" dirty="0">
                <a:latin typeface="Arial" panose="020B0604020202020204" pitchFamily="34" charset="0"/>
                <a:cs typeface="Arial" panose="020B0604020202020204" pitchFamily="34" charset="0"/>
              </a:rPr>
              <a:t>accuracy.</a:t>
            </a:r>
            <a:endParaRPr lang="en-US" sz="2000" dirty="0">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25069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ainbow coloured bubble">
            <a:extLst>
              <a:ext uri="{FF2B5EF4-FFF2-40B4-BE49-F238E27FC236}">
                <a16:creationId xmlns:a16="http://schemas.microsoft.com/office/drawing/2014/main" id="{C93E1125-CDE0-73BE-0CA2-8647F1090ED2}"/>
              </a:ext>
            </a:extLst>
          </p:cNvPr>
          <p:cNvPicPr>
            <a:picLocks noChangeAspect="1"/>
          </p:cNvPicPr>
          <p:nvPr/>
        </p:nvPicPr>
        <p:blipFill rotWithShape="1">
          <a:blip r:embed="rId2"/>
          <a:srcRect t="13332" b="17009"/>
          <a:stretch/>
        </p:blipFill>
        <p:spPr>
          <a:xfrm>
            <a:off x="-4" y="10"/>
            <a:ext cx="12192000" cy="6857990"/>
          </a:xfrm>
          <a:prstGeom prst="rect">
            <a:avLst/>
          </a:prstGeom>
        </p:spPr>
      </p:pic>
      <p:sp>
        <p:nvSpPr>
          <p:cNvPr id="2" name="Title 1">
            <a:extLst>
              <a:ext uri="{FF2B5EF4-FFF2-40B4-BE49-F238E27FC236}">
                <a16:creationId xmlns:a16="http://schemas.microsoft.com/office/drawing/2014/main" id="{E5969E14-B268-C4A6-EBC8-81F08BE89C4B}"/>
              </a:ext>
            </a:extLst>
          </p:cNvPr>
          <p:cNvSpPr>
            <a:spLocks noGrp="1"/>
          </p:cNvSpPr>
          <p:nvPr>
            <p:ph type="title"/>
          </p:nvPr>
        </p:nvSpPr>
        <p:spPr>
          <a:xfrm>
            <a:off x="234359" y="4890941"/>
            <a:ext cx="4357235" cy="1967049"/>
          </a:xfrm>
        </p:spPr>
        <p:txBody>
          <a:bodyPr vert="horz" lIns="91440" tIns="45720" rIns="91440" bIns="45720" rtlCol="0" anchor="t">
            <a:normAutofit/>
          </a:bodyPr>
          <a:lstStyle/>
          <a:p>
            <a:pPr marL="12700"/>
            <a:r>
              <a:rPr lang="en-US" dirty="0"/>
              <a:t>EDA Visualization</a:t>
            </a:r>
          </a:p>
        </p:txBody>
      </p:sp>
    </p:spTree>
    <p:extLst>
      <p:ext uri="{BB962C8B-B14F-4D97-AF65-F5344CB8AC3E}">
        <p14:creationId xmlns:p14="http://schemas.microsoft.com/office/powerpoint/2010/main" val="1441296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3F1D-9FB3-6E47-068F-CEC06E487116}"/>
              </a:ext>
            </a:extLst>
          </p:cNvPr>
          <p:cNvSpPr>
            <a:spLocks noGrp="1"/>
          </p:cNvSpPr>
          <p:nvPr>
            <p:ph type="title"/>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Flight Number vs. Launch Site</a:t>
            </a:r>
          </a:p>
        </p:txBody>
      </p:sp>
      <p:pic>
        <p:nvPicPr>
          <p:cNvPr id="7" name="Content Placeholder 6" descr="A graph of a number&#10;&#10;Description automatically generated with medium confidence">
            <a:extLst>
              <a:ext uri="{FF2B5EF4-FFF2-40B4-BE49-F238E27FC236}">
                <a16:creationId xmlns:a16="http://schemas.microsoft.com/office/drawing/2014/main" id="{322D856E-FA5E-8071-06EF-BF64B82DB039}"/>
              </a:ext>
            </a:extLst>
          </p:cNvPr>
          <p:cNvPicPr>
            <a:picLocks noGrp="1" noChangeAspect="1"/>
          </p:cNvPicPr>
          <p:nvPr>
            <p:ph idx="1"/>
          </p:nvPr>
        </p:nvPicPr>
        <p:blipFill>
          <a:blip r:embed="rId2"/>
          <a:stretch>
            <a:fillRect/>
          </a:stretch>
        </p:blipFill>
        <p:spPr>
          <a:xfrm>
            <a:off x="319954" y="2278484"/>
            <a:ext cx="10620375" cy="2530212"/>
          </a:xfrm>
        </p:spPr>
      </p:pic>
      <p:sp>
        <p:nvSpPr>
          <p:cNvPr id="8" name="TextBox 7">
            <a:extLst>
              <a:ext uri="{FF2B5EF4-FFF2-40B4-BE49-F238E27FC236}">
                <a16:creationId xmlns:a16="http://schemas.microsoft.com/office/drawing/2014/main" id="{32739D05-439E-0736-1A3C-892E6EBD37FA}"/>
              </a:ext>
            </a:extLst>
          </p:cNvPr>
          <p:cNvSpPr txBox="1"/>
          <p:nvPr/>
        </p:nvSpPr>
        <p:spPr>
          <a:xfrm>
            <a:off x="319954" y="5063248"/>
            <a:ext cx="10620374" cy="646331"/>
          </a:xfrm>
          <a:prstGeom prst="rect">
            <a:avLst/>
          </a:prstGeom>
          <a:noFill/>
        </p:spPr>
        <p:txBody>
          <a:bodyPr wrap="square" rtlCol="0">
            <a:spAutoFit/>
          </a:bodyPr>
          <a:lstStyle/>
          <a:p>
            <a:r>
              <a:rPr lang="en-US" b="0" i="0" u="none" strike="noStrike" dirty="0">
                <a:solidFill>
                  <a:srgbClr val="000000"/>
                </a:solidFill>
                <a:effectLst/>
                <a:latin typeface="Arial" panose="020B0604020202020204" pitchFamily="34" charset="0"/>
                <a:cs typeface="Arial" panose="020B0604020202020204" pitchFamily="34" charset="0"/>
              </a:rPr>
              <a:t>The Graph revealed that higher flight volumes at a launch site are associated with increased success rates at that site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1393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F2B1-1F6A-ADE1-D88D-6936F8EC3985}"/>
              </a:ext>
            </a:extLst>
          </p:cNvPr>
          <p:cNvSpPr>
            <a:spLocks noGrp="1"/>
          </p:cNvSpPr>
          <p:nvPr>
            <p:ph type="title"/>
          </p:nvPr>
        </p:nvSpPr>
        <p:spPr>
          <a:xfrm>
            <a:off x="652371" y="647701"/>
            <a:ext cx="10625229" cy="779318"/>
          </a:xfrm>
        </p:spPr>
        <p:txBody>
          <a:bodyPr/>
          <a:lstStyle/>
          <a:p>
            <a:pPr>
              <a:spcAft>
                <a:spcPts val="600"/>
              </a:spcAft>
            </a:pPr>
            <a:r>
              <a:rPr lang="en-US" sz="3600" kern="1200" dirty="0">
                <a:solidFill>
                  <a:schemeClr val="tx1"/>
                </a:solidFill>
                <a:latin typeface="Abadi" panose="020B0604020104020204" pitchFamily="34" charset="0"/>
                <a:ea typeface="+mj-ea"/>
                <a:cs typeface="+mj-cs"/>
              </a:rPr>
              <a:t>Payload vs. Launch Site</a:t>
            </a:r>
          </a:p>
        </p:txBody>
      </p:sp>
      <p:pic>
        <p:nvPicPr>
          <p:cNvPr id="5" name="Content Placeholder 4" descr="A graph of a number of green and blue dots&#10;&#10;Description automatically generated">
            <a:extLst>
              <a:ext uri="{FF2B5EF4-FFF2-40B4-BE49-F238E27FC236}">
                <a16:creationId xmlns:a16="http://schemas.microsoft.com/office/drawing/2014/main" id="{33733367-1CFF-F997-89DE-7F38D9853EE6}"/>
              </a:ext>
            </a:extLst>
          </p:cNvPr>
          <p:cNvPicPr>
            <a:picLocks noGrp="1" noChangeAspect="1"/>
          </p:cNvPicPr>
          <p:nvPr>
            <p:ph idx="1"/>
          </p:nvPr>
        </p:nvPicPr>
        <p:blipFill>
          <a:blip r:embed="rId2"/>
          <a:stretch>
            <a:fillRect/>
          </a:stretch>
        </p:blipFill>
        <p:spPr>
          <a:xfrm>
            <a:off x="652371" y="1548823"/>
            <a:ext cx="10840314" cy="2427432"/>
          </a:xfrm>
        </p:spPr>
      </p:pic>
      <p:sp>
        <p:nvSpPr>
          <p:cNvPr id="6" name="TextBox 5">
            <a:extLst>
              <a:ext uri="{FF2B5EF4-FFF2-40B4-BE49-F238E27FC236}">
                <a16:creationId xmlns:a16="http://schemas.microsoft.com/office/drawing/2014/main" id="{20C9EF41-7FF8-DEE2-F614-C59CAADFA3FE}"/>
              </a:ext>
            </a:extLst>
          </p:cNvPr>
          <p:cNvSpPr txBox="1"/>
          <p:nvPr/>
        </p:nvSpPr>
        <p:spPr>
          <a:xfrm>
            <a:off x="997527" y="4793673"/>
            <a:ext cx="994756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Greater the payload mass for launch site the higher the rate of success</a:t>
            </a:r>
          </a:p>
        </p:txBody>
      </p:sp>
    </p:spTree>
    <p:extLst>
      <p:ext uri="{BB962C8B-B14F-4D97-AF65-F5344CB8AC3E}">
        <p14:creationId xmlns:p14="http://schemas.microsoft.com/office/powerpoint/2010/main" val="297022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A813-4749-A489-F557-A6737CECF20C}"/>
              </a:ext>
            </a:extLst>
          </p:cNvPr>
          <p:cNvSpPr>
            <a:spLocks noGrp="1"/>
          </p:cNvSpPr>
          <p:nvPr>
            <p:ph type="title"/>
          </p:nvPr>
        </p:nvSpPr>
        <p:spPr>
          <a:xfrm>
            <a:off x="660592" y="914399"/>
            <a:ext cx="9512110" cy="835471"/>
          </a:xfrm>
        </p:spPr>
        <p:txBody>
          <a:bodyPr anchor="b">
            <a:normAutofit/>
          </a:bodyPr>
          <a:lstStyle/>
          <a:p>
            <a:pPr>
              <a:spcAft>
                <a:spcPts val="600"/>
              </a:spcAft>
            </a:pPr>
            <a:r>
              <a:rPr lang="en-US" kern="1200" dirty="0">
                <a:solidFill>
                  <a:schemeClr val="tx1"/>
                </a:solidFill>
                <a:latin typeface="Abadi" panose="020B0604020104020204" pitchFamily="34" charset="0"/>
                <a:ea typeface="+mj-ea"/>
                <a:cs typeface="+mj-cs"/>
              </a:rPr>
              <a:t>Success Rate vs. Orbit Type</a:t>
            </a:r>
          </a:p>
        </p:txBody>
      </p:sp>
      <p:sp>
        <p:nvSpPr>
          <p:cNvPr id="9" name="Content Placeholder 8">
            <a:extLst>
              <a:ext uri="{FF2B5EF4-FFF2-40B4-BE49-F238E27FC236}">
                <a16:creationId xmlns:a16="http://schemas.microsoft.com/office/drawing/2014/main" id="{A4ACE6E0-553F-DA6D-B04B-91F19F63CAE8}"/>
              </a:ext>
            </a:extLst>
          </p:cNvPr>
          <p:cNvSpPr>
            <a:spLocks noGrp="1"/>
          </p:cNvSpPr>
          <p:nvPr>
            <p:ph idx="1"/>
          </p:nvPr>
        </p:nvSpPr>
        <p:spPr>
          <a:xfrm>
            <a:off x="660591" y="2884869"/>
            <a:ext cx="4801998" cy="3058732"/>
          </a:xfrm>
        </p:spPr>
        <p:txBody>
          <a:bodyPr>
            <a:normAutofit/>
          </a:bodyPr>
          <a:lstStyle/>
          <a:p>
            <a:r>
              <a:rPr lang="en-US" b="0" i="0" u="none" strike="noStrike" dirty="0">
                <a:solidFill>
                  <a:srgbClr val="000000"/>
                </a:solidFill>
                <a:effectLst/>
                <a:latin typeface="Arial" panose="020B0604020202020204" pitchFamily="34" charset="0"/>
                <a:cs typeface="Arial" panose="020B0604020202020204" pitchFamily="34" charset="0"/>
              </a:rPr>
              <a:t>This graph shows the success rate of satellite launches into different orbits, with ES-L1 and GEO orbits having the highest success rates. The graph can help in understanding which orbits have historically been more reliable for successful missions</a:t>
            </a:r>
            <a:endParaRPr lang="en-US" dirty="0">
              <a:latin typeface="Arial" panose="020B0604020202020204" pitchFamily="34" charset="0"/>
              <a:cs typeface="Arial" panose="020B0604020202020204" pitchFamily="34" charset="0"/>
            </a:endParaRPr>
          </a:p>
        </p:txBody>
      </p:sp>
      <p:pic>
        <p:nvPicPr>
          <p:cNvPr id="5" name="Content Placeholder 4" descr="A graph of success rate&#10;&#10;Description automatically generated">
            <a:extLst>
              <a:ext uri="{FF2B5EF4-FFF2-40B4-BE49-F238E27FC236}">
                <a16:creationId xmlns:a16="http://schemas.microsoft.com/office/drawing/2014/main" id="{617C8242-2F5F-18C4-8CD8-0AAF9339BFC4}"/>
              </a:ext>
            </a:extLst>
          </p:cNvPr>
          <p:cNvPicPr>
            <a:picLocks noChangeAspect="1"/>
          </p:cNvPicPr>
          <p:nvPr/>
        </p:nvPicPr>
        <p:blipFill>
          <a:blip r:embed="rId2"/>
          <a:stretch>
            <a:fillRect/>
          </a:stretch>
        </p:blipFill>
        <p:spPr>
          <a:xfrm>
            <a:off x="6362700" y="2963799"/>
            <a:ext cx="5181600" cy="2759202"/>
          </a:xfrm>
          <a:prstGeom prst="rect">
            <a:avLst/>
          </a:prstGeom>
        </p:spPr>
      </p:pic>
    </p:spTree>
    <p:extLst>
      <p:ext uri="{BB962C8B-B14F-4D97-AF65-F5344CB8AC3E}">
        <p14:creationId xmlns:p14="http://schemas.microsoft.com/office/powerpoint/2010/main" val="424250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02EC-1515-2C97-FA98-9BC4B4028964}"/>
              </a:ext>
            </a:extLst>
          </p:cNvPr>
          <p:cNvSpPr>
            <a:spLocks noGrp="1"/>
          </p:cNvSpPr>
          <p:nvPr>
            <p:ph type="title"/>
          </p:nvPr>
        </p:nvSpPr>
        <p:spPr/>
        <p:txBody>
          <a:bodyPr/>
          <a:lstStyle/>
          <a:p>
            <a:r>
              <a:rPr lang="en-US" dirty="0">
                <a:solidFill>
                  <a:schemeClr val="tx1"/>
                </a:solidFill>
              </a:rPr>
              <a:t>Outline</a:t>
            </a:r>
          </a:p>
        </p:txBody>
      </p:sp>
      <p:graphicFrame>
        <p:nvGraphicFramePr>
          <p:cNvPr id="7" name="Content Placeholder 2">
            <a:extLst>
              <a:ext uri="{FF2B5EF4-FFF2-40B4-BE49-F238E27FC236}">
                <a16:creationId xmlns:a16="http://schemas.microsoft.com/office/drawing/2014/main" id="{DD1D2E6E-9421-9A60-7758-61C31C8F91C0}"/>
              </a:ext>
            </a:extLst>
          </p:cNvPr>
          <p:cNvGraphicFramePr>
            <a:graphicFrameLocks noGrp="1"/>
          </p:cNvGraphicFramePr>
          <p:nvPr>
            <p:ph idx="1"/>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25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941A-4DAA-4A0B-B35B-D03DA9122B6A}"/>
              </a:ext>
            </a:extLst>
          </p:cNvPr>
          <p:cNvSpPr>
            <a:spLocks noGrp="1"/>
          </p:cNvSpPr>
          <p:nvPr>
            <p:ph type="title"/>
          </p:nvPr>
        </p:nvSpPr>
        <p:spPr>
          <a:xfrm>
            <a:off x="660592" y="914400"/>
            <a:ext cx="9512110" cy="683920"/>
          </a:xfrm>
        </p:spPr>
        <p:txBody>
          <a:bodyPr anchor="b">
            <a:normAutofit/>
          </a:bodyPr>
          <a:lstStyle/>
          <a:p>
            <a:r>
              <a:rPr lang="en-US" dirty="0">
                <a:solidFill>
                  <a:schemeClr val="tx1"/>
                </a:solidFill>
                <a:latin typeface="Abadi"/>
              </a:rPr>
              <a:t>Flight Number vs. Orbit Type</a:t>
            </a:r>
            <a:endParaRPr lang="en-US" dirty="0">
              <a:solidFill>
                <a:schemeClr val="tx1"/>
              </a:solidFill>
            </a:endParaRPr>
          </a:p>
        </p:txBody>
      </p:sp>
      <p:sp>
        <p:nvSpPr>
          <p:cNvPr id="9" name="Content Placeholder 8">
            <a:extLst>
              <a:ext uri="{FF2B5EF4-FFF2-40B4-BE49-F238E27FC236}">
                <a16:creationId xmlns:a16="http://schemas.microsoft.com/office/drawing/2014/main" id="{8F359424-A9AB-3F76-4E89-292CC39EBBE1}"/>
              </a:ext>
            </a:extLst>
          </p:cNvPr>
          <p:cNvSpPr>
            <a:spLocks noGrp="1"/>
          </p:cNvSpPr>
          <p:nvPr>
            <p:ph idx="1"/>
          </p:nvPr>
        </p:nvSpPr>
        <p:spPr>
          <a:xfrm>
            <a:off x="1006953" y="4219076"/>
            <a:ext cx="9938137" cy="3058732"/>
          </a:xfrm>
        </p:spPr>
        <p:txBody>
          <a:bodyPr>
            <a:normAutofit/>
          </a:bodyPr>
          <a:lstStyle/>
          <a:p>
            <a:r>
              <a:rPr lang="en-US" b="0" i="0" u="none" strike="noStrike" dirty="0">
                <a:effectLst/>
                <a:latin typeface="Arial" panose="020B0604020202020204" pitchFamily="34" charset="0"/>
                <a:cs typeface="Arial" panose="020B0604020202020204" pitchFamily="34" charset="0"/>
              </a:rPr>
              <a:t>The scatter plot displays SpaceX flight numbers against various orbit types, color-coded by class—green for success (1) and blue for failure (0). It shows a general trend of increasing success rates as flight numbers progress, particularly noticeable in the LEO and ISS orbits where early flights exhibit more failures and recent flights are predominantly successful</a:t>
            </a:r>
            <a:endParaRPr lang="en-US" dirty="0">
              <a:latin typeface="Arial" panose="020B0604020202020204" pitchFamily="34" charset="0"/>
              <a:cs typeface="Arial" panose="020B0604020202020204" pitchFamily="34" charset="0"/>
            </a:endParaRPr>
          </a:p>
        </p:txBody>
      </p:sp>
      <p:pic>
        <p:nvPicPr>
          <p:cNvPr id="5" name="Content Placeholder 4" descr="A graph showing a number of dots&#10;&#10;Description automatically generated">
            <a:extLst>
              <a:ext uri="{FF2B5EF4-FFF2-40B4-BE49-F238E27FC236}">
                <a16:creationId xmlns:a16="http://schemas.microsoft.com/office/drawing/2014/main" id="{176DDF88-A2CA-9C0A-E1BC-795A305A540D}"/>
              </a:ext>
            </a:extLst>
          </p:cNvPr>
          <p:cNvPicPr>
            <a:picLocks noChangeAspect="1"/>
          </p:cNvPicPr>
          <p:nvPr/>
        </p:nvPicPr>
        <p:blipFill>
          <a:blip r:embed="rId2"/>
          <a:stretch>
            <a:fillRect/>
          </a:stretch>
        </p:blipFill>
        <p:spPr>
          <a:xfrm>
            <a:off x="660592" y="2084969"/>
            <a:ext cx="8982172" cy="1934231"/>
          </a:xfrm>
          <a:prstGeom prst="rect">
            <a:avLst/>
          </a:prstGeom>
        </p:spPr>
      </p:pic>
    </p:spTree>
    <p:extLst>
      <p:ext uri="{BB962C8B-B14F-4D97-AF65-F5344CB8AC3E}">
        <p14:creationId xmlns:p14="http://schemas.microsoft.com/office/powerpoint/2010/main" val="254226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ACFE-A7C2-29ED-F477-F48F9D1DB509}"/>
              </a:ext>
            </a:extLst>
          </p:cNvPr>
          <p:cNvSpPr>
            <a:spLocks noGrp="1"/>
          </p:cNvSpPr>
          <p:nvPr>
            <p:ph type="title"/>
          </p:nvPr>
        </p:nvSpPr>
        <p:spPr/>
        <p:txBody>
          <a:bodyPr/>
          <a:lstStyle/>
          <a:p>
            <a:r>
              <a:rPr lang="en-US" dirty="0">
                <a:solidFill>
                  <a:schemeClr val="tx1"/>
                </a:solidFill>
              </a:rPr>
              <a:t>Payload vs orbit type </a:t>
            </a:r>
          </a:p>
        </p:txBody>
      </p:sp>
      <p:pic>
        <p:nvPicPr>
          <p:cNvPr id="5" name="Content Placeholder 4" descr="A graph showing a number of dots&#10;&#10;Description automatically generated with medium confidence">
            <a:extLst>
              <a:ext uri="{FF2B5EF4-FFF2-40B4-BE49-F238E27FC236}">
                <a16:creationId xmlns:a16="http://schemas.microsoft.com/office/drawing/2014/main" id="{375B4A1B-0B7B-1A27-41D4-AC624CDE05D2}"/>
              </a:ext>
            </a:extLst>
          </p:cNvPr>
          <p:cNvPicPr>
            <a:picLocks noGrp="1" noChangeAspect="1"/>
          </p:cNvPicPr>
          <p:nvPr>
            <p:ph idx="1"/>
          </p:nvPr>
        </p:nvPicPr>
        <p:blipFill>
          <a:blip r:embed="rId2"/>
          <a:stretch>
            <a:fillRect/>
          </a:stretch>
        </p:blipFill>
        <p:spPr>
          <a:xfrm>
            <a:off x="652371" y="2186919"/>
            <a:ext cx="10620375" cy="2224390"/>
          </a:xfrm>
        </p:spPr>
      </p:pic>
      <p:sp>
        <p:nvSpPr>
          <p:cNvPr id="6" name="TextBox 5">
            <a:extLst>
              <a:ext uri="{FF2B5EF4-FFF2-40B4-BE49-F238E27FC236}">
                <a16:creationId xmlns:a16="http://schemas.microsoft.com/office/drawing/2014/main" id="{9E098425-4430-BC2E-9654-1247C2A883D2}"/>
              </a:ext>
            </a:extLst>
          </p:cNvPr>
          <p:cNvSpPr txBox="1"/>
          <p:nvPr/>
        </p:nvSpPr>
        <p:spPr>
          <a:xfrm>
            <a:off x="652371" y="5029200"/>
            <a:ext cx="10265011" cy="923330"/>
          </a:xfrm>
          <a:prstGeom prst="rect">
            <a:avLst/>
          </a:prstGeom>
          <a:noFill/>
        </p:spPr>
        <p:txBody>
          <a:bodyPr wrap="square" rtlCol="0">
            <a:spAutoFit/>
          </a:bodyPr>
          <a:lstStyle/>
          <a:p>
            <a:r>
              <a:rPr lang="en-US" b="0" i="0" u="none" strike="noStrike" dirty="0">
                <a:solidFill>
                  <a:srgbClr val="000000"/>
                </a:solidFill>
                <a:effectLst/>
                <a:latin typeface="-webkit-standard"/>
              </a:rPr>
              <a:t>The scatter plot correlates payload mass with orbit types for SpaceX launches, showing a trend where higher payload masses generally have higher success rates (green), especially noticeable in orbits like VLEO and ES-L1.</a:t>
            </a:r>
            <a:endParaRPr lang="en-US" dirty="0"/>
          </a:p>
        </p:txBody>
      </p:sp>
    </p:spTree>
    <p:extLst>
      <p:ext uri="{BB962C8B-B14F-4D97-AF65-F5344CB8AC3E}">
        <p14:creationId xmlns:p14="http://schemas.microsoft.com/office/powerpoint/2010/main" val="42844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0AFA-9FB1-13CD-DF19-C17881139F94}"/>
              </a:ext>
            </a:extLst>
          </p:cNvPr>
          <p:cNvSpPr>
            <a:spLocks noGrp="1"/>
          </p:cNvSpPr>
          <p:nvPr>
            <p:ph type="title"/>
          </p:nvPr>
        </p:nvSpPr>
        <p:spPr>
          <a:xfrm>
            <a:off x="660592" y="914400"/>
            <a:ext cx="9512110" cy="914402"/>
          </a:xfrm>
        </p:spPr>
        <p:txBody>
          <a:bodyPr anchor="b">
            <a:normAutofit/>
          </a:bodyPr>
          <a:lstStyle/>
          <a:p>
            <a:r>
              <a:rPr lang="en-US" kern="1200" dirty="0">
                <a:latin typeface="Abadi" panose="020B0604020104020204" pitchFamily="34" charset="0"/>
                <a:ea typeface="+mj-ea"/>
                <a:cs typeface="+mj-cs"/>
              </a:rPr>
              <a:t>Launch Success Yearly Trend</a:t>
            </a:r>
            <a:endParaRPr lang="en-US" dirty="0"/>
          </a:p>
        </p:txBody>
      </p:sp>
      <p:sp>
        <p:nvSpPr>
          <p:cNvPr id="9" name="Content Placeholder 8">
            <a:extLst>
              <a:ext uri="{FF2B5EF4-FFF2-40B4-BE49-F238E27FC236}">
                <a16:creationId xmlns:a16="http://schemas.microsoft.com/office/drawing/2014/main" id="{236A4A0D-F1B4-BCB3-4C5A-743E1573F8E5}"/>
              </a:ext>
            </a:extLst>
          </p:cNvPr>
          <p:cNvSpPr>
            <a:spLocks noGrp="1"/>
          </p:cNvSpPr>
          <p:nvPr>
            <p:ph idx="1"/>
          </p:nvPr>
        </p:nvSpPr>
        <p:spPr>
          <a:xfrm>
            <a:off x="660591" y="2884869"/>
            <a:ext cx="5310718" cy="3327516"/>
          </a:xfrm>
        </p:spPr>
        <p:txBody>
          <a:bodyPr>
            <a:normAutofit/>
          </a:bodyPr>
          <a:lstStyle/>
          <a:p>
            <a:r>
              <a:rPr lang="en-US" b="0" i="0" u="none" strike="noStrike" dirty="0">
                <a:solidFill>
                  <a:srgbClr val="000000"/>
                </a:solidFill>
                <a:effectLst/>
                <a:latin typeface="Arial" panose="020B0604020202020204" pitchFamily="34" charset="0"/>
                <a:cs typeface="Arial" panose="020B0604020202020204" pitchFamily="34" charset="0"/>
              </a:rPr>
              <a:t>The line graph illustrates a significant upward trend in SpaceX's launch success rate from 2010 to 2019, peaking near 2018 before a slight decline into 2020.</a:t>
            </a:r>
            <a:endParaRPr lang="en-US" dirty="0">
              <a:latin typeface="Arial" panose="020B0604020202020204" pitchFamily="34" charset="0"/>
              <a:cs typeface="Arial" panose="020B0604020202020204" pitchFamily="34" charset="0"/>
            </a:endParaRPr>
          </a:p>
        </p:txBody>
      </p:sp>
      <p:pic>
        <p:nvPicPr>
          <p:cNvPr id="5" name="Content Placeholder 4" descr="A graph showing the growth of a company&#10;&#10;Description automatically generated">
            <a:extLst>
              <a:ext uri="{FF2B5EF4-FFF2-40B4-BE49-F238E27FC236}">
                <a16:creationId xmlns:a16="http://schemas.microsoft.com/office/drawing/2014/main" id="{B5B4057E-6B4E-AC88-223B-5E45A1413299}"/>
              </a:ext>
            </a:extLst>
          </p:cNvPr>
          <p:cNvPicPr>
            <a:picLocks noChangeAspect="1"/>
          </p:cNvPicPr>
          <p:nvPr/>
        </p:nvPicPr>
        <p:blipFill>
          <a:blip r:embed="rId2"/>
          <a:stretch>
            <a:fillRect/>
          </a:stretch>
        </p:blipFill>
        <p:spPr>
          <a:xfrm>
            <a:off x="6746327" y="2743200"/>
            <a:ext cx="4785082" cy="3469185"/>
          </a:xfrm>
          <a:prstGeom prst="rect">
            <a:avLst/>
          </a:prstGeom>
        </p:spPr>
      </p:pic>
    </p:spTree>
    <p:extLst>
      <p:ext uri="{BB962C8B-B14F-4D97-AF65-F5344CB8AC3E}">
        <p14:creationId xmlns:p14="http://schemas.microsoft.com/office/powerpoint/2010/main" val="4035350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F7288B63-069B-B8B8-5B89-96C22E19441B}"/>
              </a:ext>
            </a:extLst>
          </p:cNvPr>
          <p:cNvPicPr>
            <a:picLocks noChangeAspect="1"/>
          </p:cNvPicPr>
          <p:nvPr/>
        </p:nvPicPr>
        <p:blipFill rotWithShape="1">
          <a:blip r:embed="rId2"/>
          <a:srcRect t="5981" b="9749"/>
          <a:stretch/>
        </p:blipFill>
        <p:spPr>
          <a:xfrm>
            <a:off x="-4" y="10"/>
            <a:ext cx="12192000" cy="6857990"/>
          </a:xfrm>
          <a:prstGeom prst="rect">
            <a:avLst/>
          </a:prstGeom>
        </p:spPr>
      </p:pic>
      <p:sp>
        <p:nvSpPr>
          <p:cNvPr id="2" name="Title 1">
            <a:extLst>
              <a:ext uri="{FF2B5EF4-FFF2-40B4-BE49-F238E27FC236}">
                <a16:creationId xmlns:a16="http://schemas.microsoft.com/office/drawing/2014/main" id="{92B52DEB-868C-DC04-1980-BB9E85301FB6}"/>
              </a:ext>
            </a:extLst>
          </p:cNvPr>
          <p:cNvSpPr>
            <a:spLocks noGrp="1"/>
          </p:cNvSpPr>
          <p:nvPr>
            <p:ph type="title"/>
          </p:nvPr>
        </p:nvSpPr>
        <p:spPr>
          <a:xfrm>
            <a:off x="652370" y="647700"/>
            <a:ext cx="4357235" cy="4114800"/>
          </a:xfrm>
        </p:spPr>
        <p:txBody>
          <a:bodyPr vert="horz" lIns="91440" tIns="45720" rIns="91440" bIns="45720" rtlCol="0" anchor="t">
            <a:normAutofit/>
          </a:bodyPr>
          <a:lstStyle/>
          <a:p>
            <a:r>
              <a:rPr lang="en-US"/>
              <a:t>EAD with sql</a:t>
            </a:r>
          </a:p>
        </p:txBody>
      </p:sp>
    </p:spTree>
    <p:extLst>
      <p:ext uri="{BB962C8B-B14F-4D97-AF65-F5344CB8AC3E}">
        <p14:creationId xmlns:p14="http://schemas.microsoft.com/office/powerpoint/2010/main" val="2778050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A21C-676C-4112-5FFC-77A0D0861501}"/>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All Launch Site Names</a:t>
            </a:r>
          </a:p>
        </p:txBody>
      </p:sp>
      <p:pic>
        <p:nvPicPr>
          <p:cNvPr id="5" name="Content Placeholder 4" descr="A white rectangular sign with black text&#10;&#10;Description automatically generated">
            <a:extLst>
              <a:ext uri="{FF2B5EF4-FFF2-40B4-BE49-F238E27FC236}">
                <a16:creationId xmlns:a16="http://schemas.microsoft.com/office/drawing/2014/main" id="{976F2185-DA37-A03E-AD18-450994A3E470}"/>
              </a:ext>
            </a:extLst>
          </p:cNvPr>
          <p:cNvPicPr>
            <a:picLocks noGrp="1" noChangeAspect="1"/>
          </p:cNvPicPr>
          <p:nvPr>
            <p:ph idx="1"/>
          </p:nvPr>
        </p:nvPicPr>
        <p:blipFill>
          <a:blip r:embed="rId2"/>
          <a:stretch>
            <a:fillRect/>
          </a:stretch>
        </p:blipFill>
        <p:spPr>
          <a:xfrm>
            <a:off x="4004469" y="3110706"/>
            <a:ext cx="1943100" cy="1981200"/>
          </a:xfrm>
        </p:spPr>
      </p:pic>
      <p:sp>
        <p:nvSpPr>
          <p:cNvPr id="6" name="TextBox 5">
            <a:extLst>
              <a:ext uri="{FF2B5EF4-FFF2-40B4-BE49-F238E27FC236}">
                <a16:creationId xmlns:a16="http://schemas.microsoft.com/office/drawing/2014/main" id="{B5F657BD-2A44-63C9-773B-26872E469BFD}"/>
              </a:ext>
            </a:extLst>
          </p:cNvPr>
          <p:cNvSpPr txBox="1"/>
          <p:nvPr/>
        </p:nvSpPr>
        <p:spPr>
          <a:xfrm>
            <a:off x="803564" y="2496698"/>
            <a:ext cx="6677891" cy="1552476"/>
          </a:xfrm>
          <a:prstGeom prst="rect">
            <a:avLst/>
          </a:prstGeom>
          <a:noFill/>
        </p:spPr>
        <p:txBody>
          <a:bodyPr wrap="square" rtlCol="0">
            <a:spAutoFit/>
          </a:bodyPr>
          <a:lstStyle/>
          <a:p>
            <a:pPr marL="12700">
              <a:lnSpc>
                <a:spcPts val="2300"/>
              </a:lnSpc>
              <a:spcBef>
                <a:spcPts val="1200"/>
              </a:spcBef>
            </a:pPr>
            <a:r>
              <a:rPr lang="en-US" sz="1800" spc="-5" dirty="0">
                <a:solidFill>
                  <a:srgbClr val="404040"/>
                </a:solidFill>
                <a:latin typeface="Arial" panose="020B0604020202020204" pitchFamily="34" charset="0"/>
                <a:cs typeface="Arial" panose="020B0604020202020204" pitchFamily="34" charset="0"/>
              </a:rPr>
              <a:t>CCAFS SLC-40 </a:t>
            </a:r>
            <a:r>
              <a:rPr lang="en-US" sz="1800" dirty="0">
                <a:solidFill>
                  <a:srgbClr val="404040"/>
                </a:solidFill>
                <a:latin typeface="Arial" panose="020B0604020202020204" pitchFamily="34" charset="0"/>
                <a:cs typeface="Arial" panose="020B0604020202020204" pitchFamily="34" charset="0"/>
              </a:rPr>
              <a:t>and </a:t>
            </a:r>
            <a:r>
              <a:rPr lang="en-US" sz="1800" spc="-10" dirty="0">
                <a:solidFill>
                  <a:srgbClr val="404040"/>
                </a:solidFill>
                <a:latin typeface="Arial" panose="020B0604020202020204" pitchFamily="34" charset="0"/>
                <a:cs typeface="Arial" panose="020B0604020202020204" pitchFamily="34" charset="0"/>
              </a:rPr>
              <a:t>CCAFSSLC-40 </a:t>
            </a:r>
            <a:r>
              <a:rPr lang="en-US" sz="1800" spc="-25" dirty="0">
                <a:solidFill>
                  <a:srgbClr val="404040"/>
                </a:solidFill>
                <a:latin typeface="Arial" panose="020B0604020202020204" pitchFamily="34" charset="0"/>
                <a:cs typeface="Arial" panose="020B0604020202020204" pitchFamily="34" charset="0"/>
              </a:rPr>
              <a:t>likely </a:t>
            </a:r>
            <a:r>
              <a:rPr lang="en-US" sz="1800" dirty="0">
                <a:solidFill>
                  <a:srgbClr val="404040"/>
                </a:solidFill>
                <a:latin typeface="Arial" panose="020B0604020202020204" pitchFamily="34" charset="0"/>
                <a:cs typeface="Arial" panose="020B0604020202020204" pitchFamily="34" charset="0"/>
              </a:rPr>
              <a:t>all </a:t>
            </a:r>
            <a:r>
              <a:rPr lang="en-US" sz="1800" spc="-20" dirty="0">
                <a:solidFill>
                  <a:srgbClr val="404040"/>
                </a:solidFill>
                <a:latin typeface="Arial" panose="020B0604020202020204" pitchFamily="34" charset="0"/>
                <a:cs typeface="Arial" panose="020B0604020202020204" pitchFamily="34" charset="0"/>
              </a:rPr>
              <a:t>represent </a:t>
            </a:r>
            <a:r>
              <a:rPr lang="en-US" sz="1800" dirty="0">
                <a:solidFill>
                  <a:srgbClr val="404040"/>
                </a:solidFill>
                <a:latin typeface="Arial" panose="020B0604020202020204" pitchFamily="34" charset="0"/>
                <a:cs typeface="Arial" panose="020B0604020202020204" pitchFamily="34" charset="0"/>
              </a:rPr>
              <a:t>the</a:t>
            </a:r>
            <a:r>
              <a:rPr lang="en-US" sz="1800" spc="-114" dirty="0">
                <a:solidFill>
                  <a:srgbClr val="404040"/>
                </a:solidFill>
                <a:latin typeface="Arial" panose="020B0604020202020204" pitchFamily="34" charset="0"/>
                <a:cs typeface="Arial" panose="020B0604020202020204" pitchFamily="34" charset="0"/>
              </a:rPr>
              <a:t> </a:t>
            </a:r>
            <a:r>
              <a:rPr lang="en-US" sz="1800" spc="-5" dirty="0">
                <a:solidFill>
                  <a:srgbClr val="404040"/>
                </a:solidFill>
                <a:latin typeface="Arial" panose="020B0604020202020204" pitchFamily="34" charset="0"/>
                <a:cs typeface="Arial" panose="020B0604020202020204" pitchFamily="34" charset="0"/>
              </a:rPr>
              <a:t>same</a:t>
            </a:r>
            <a:endParaRPr lang="en-US" sz="1800" dirty="0">
              <a:latin typeface="Arial" panose="020B0604020202020204" pitchFamily="34" charset="0"/>
              <a:cs typeface="Arial" panose="020B0604020202020204" pitchFamily="34" charset="0"/>
            </a:endParaRPr>
          </a:p>
          <a:p>
            <a:pPr marL="12700">
              <a:lnSpc>
                <a:spcPts val="2300"/>
              </a:lnSpc>
            </a:pPr>
            <a:r>
              <a:rPr lang="en-US" sz="1800" dirty="0">
                <a:solidFill>
                  <a:srgbClr val="404040"/>
                </a:solidFill>
                <a:latin typeface="Arial" panose="020B0604020202020204" pitchFamily="34" charset="0"/>
                <a:cs typeface="Arial" panose="020B0604020202020204" pitchFamily="34" charset="0"/>
              </a:rPr>
              <a:t>launch </a:t>
            </a:r>
            <a:r>
              <a:rPr lang="en-US" sz="1800" spc="-20" dirty="0">
                <a:solidFill>
                  <a:srgbClr val="404040"/>
                </a:solidFill>
                <a:latin typeface="Arial" panose="020B0604020202020204" pitchFamily="34" charset="0"/>
                <a:cs typeface="Arial" panose="020B0604020202020204" pitchFamily="34" charset="0"/>
              </a:rPr>
              <a:t>site </a:t>
            </a:r>
            <a:r>
              <a:rPr lang="en-US" sz="1800" dirty="0">
                <a:solidFill>
                  <a:srgbClr val="404040"/>
                </a:solidFill>
                <a:latin typeface="Arial" panose="020B0604020202020204" pitchFamily="34" charset="0"/>
                <a:cs typeface="Arial" panose="020B0604020202020204" pitchFamily="34" charset="0"/>
              </a:rPr>
              <a:t>with </a:t>
            </a:r>
            <a:r>
              <a:rPr lang="en-US" sz="1800" spc="-25" dirty="0">
                <a:solidFill>
                  <a:srgbClr val="404040"/>
                </a:solidFill>
                <a:latin typeface="Arial" panose="020B0604020202020204" pitchFamily="34" charset="0"/>
                <a:cs typeface="Arial" panose="020B0604020202020204" pitchFamily="34" charset="0"/>
              </a:rPr>
              <a:t>data </a:t>
            </a:r>
            <a:r>
              <a:rPr lang="en-US" sz="1800" spc="-5" dirty="0">
                <a:solidFill>
                  <a:srgbClr val="404040"/>
                </a:solidFill>
                <a:latin typeface="Arial" panose="020B0604020202020204" pitchFamily="34" charset="0"/>
                <a:cs typeface="Arial" panose="020B0604020202020204" pitchFamily="34" charset="0"/>
              </a:rPr>
              <a:t>entry</a:t>
            </a:r>
            <a:r>
              <a:rPr lang="en-US" sz="1800" spc="-35" dirty="0">
                <a:solidFill>
                  <a:srgbClr val="404040"/>
                </a:solidFill>
                <a:latin typeface="Arial" panose="020B0604020202020204" pitchFamily="34" charset="0"/>
                <a:cs typeface="Arial" panose="020B0604020202020204" pitchFamily="34" charset="0"/>
              </a:rPr>
              <a:t> </a:t>
            </a:r>
            <a:r>
              <a:rPr lang="en-US" sz="1800" spc="-25" dirty="0">
                <a:solidFill>
                  <a:srgbClr val="404040"/>
                </a:solidFill>
                <a:latin typeface="Arial" panose="020B0604020202020204" pitchFamily="34" charset="0"/>
                <a:cs typeface="Arial" panose="020B0604020202020204" pitchFamily="34" charset="0"/>
              </a:rPr>
              <a:t>errors</a:t>
            </a:r>
          </a:p>
          <a:p>
            <a:pPr marL="12700">
              <a:lnSpc>
                <a:spcPts val="2300"/>
              </a:lnSpc>
            </a:pPr>
            <a:endParaRPr lang="en-US" spc="-25" dirty="0">
              <a:solidFill>
                <a:srgbClr val="404040"/>
              </a:solidFill>
              <a:latin typeface="Arial" panose="020B0604020202020204" pitchFamily="34" charset="0"/>
              <a:cs typeface="Arial" panose="020B0604020202020204" pitchFamily="34" charset="0"/>
            </a:endParaRPr>
          </a:p>
          <a:p>
            <a:pPr marL="12700">
              <a:lnSpc>
                <a:spcPts val="2300"/>
              </a:lnSpc>
            </a:pPr>
            <a:r>
              <a:rPr lang="en-US" sz="1800" spc="-5" dirty="0">
                <a:solidFill>
                  <a:srgbClr val="404040"/>
                </a:solidFill>
                <a:latin typeface="Arial" panose="020B0604020202020204" pitchFamily="34" charset="0"/>
                <a:cs typeface="Arial" panose="020B0604020202020204" pitchFamily="34" charset="0"/>
              </a:rPr>
              <a:t>only </a:t>
            </a:r>
            <a:r>
              <a:rPr lang="en-US" sz="1800" dirty="0">
                <a:solidFill>
                  <a:srgbClr val="404040"/>
                </a:solidFill>
                <a:latin typeface="Arial" panose="020B0604020202020204" pitchFamily="34" charset="0"/>
                <a:cs typeface="Arial" panose="020B0604020202020204" pitchFamily="34" charset="0"/>
              </a:rPr>
              <a:t>3 unique </a:t>
            </a:r>
            <a:r>
              <a:rPr lang="en-US" sz="1800" spc="-5" dirty="0" err="1">
                <a:solidFill>
                  <a:srgbClr val="404040"/>
                </a:solidFill>
                <a:latin typeface="Arial" panose="020B0604020202020204" pitchFamily="34" charset="0"/>
                <a:cs typeface="Arial" panose="020B0604020202020204" pitchFamily="34" charset="0"/>
              </a:rPr>
              <a:t>launch_site</a:t>
            </a:r>
            <a:r>
              <a:rPr lang="en-US" sz="1800" spc="-5" dirty="0">
                <a:solidFill>
                  <a:srgbClr val="404040"/>
                </a:solidFill>
                <a:latin typeface="Arial" panose="020B0604020202020204" pitchFamily="34" charset="0"/>
                <a:cs typeface="Arial" panose="020B0604020202020204" pitchFamily="34" charset="0"/>
              </a:rPr>
              <a:t> values: </a:t>
            </a:r>
          </a:p>
          <a:p>
            <a:pPr marL="12700">
              <a:lnSpc>
                <a:spcPts val="2300"/>
              </a:lnSpc>
            </a:pPr>
            <a:r>
              <a:rPr lang="en-US" sz="1800" spc="-5" dirty="0">
                <a:solidFill>
                  <a:srgbClr val="404040"/>
                </a:solidFill>
                <a:latin typeface="Arial" panose="020B0604020202020204" pitchFamily="34" charset="0"/>
                <a:cs typeface="Arial" panose="020B0604020202020204" pitchFamily="34" charset="0"/>
              </a:rPr>
              <a:t> CCAFS SLC-40, KSC LC-39A,</a:t>
            </a:r>
            <a:r>
              <a:rPr lang="en-US" sz="1800" spc="-310" dirty="0">
                <a:solidFill>
                  <a:srgbClr val="404040"/>
                </a:solidFill>
                <a:latin typeface="Arial" panose="020B0604020202020204" pitchFamily="34" charset="0"/>
                <a:cs typeface="Arial" panose="020B0604020202020204" pitchFamily="34" charset="0"/>
              </a:rPr>
              <a:t> </a:t>
            </a:r>
            <a:r>
              <a:rPr lang="en-US" sz="1800" spc="-40" dirty="0">
                <a:solidFill>
                  <a:srgbClr val="404040"/>
                </a:solidFill>
                <a:latin typeface="Arial" panose="020B0604020202020204" pitchFamily="34" charset="0"/>
                <a:cs typeface="Arial" panose="020B0604020202020204" pitchFamily="34" charset="0"/>
              </a:rPr>
              <a:t>VAFB </a:t>
            </a:r>
            <a:r>
              <a:rPr lang="en-US" sz="1800" spc="-10" dirty="0">
                <a:solidFill>
                  <a:srgbClr val="404040"/>
                </a:solidFill>
                <a:latin typeface="Arial" panose="020B0604020202020204" pitchFamily="34" charset="0"/>
                <a:cs typeface="Arial" panose="020B0604020202020204" pitchFamily="34" charset="0"/>
              </a:rPr>
              <a:t>SLC-4E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79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796A-8F67-5D6F-D42B-0D50723E53BC}"/>
              </a:ext>
            </a:extLst>
          </p:cNvPr>
          <p:cNvSpPr>
            <a:spLocks noGrp="1"/>
          </p:cNvSpPr>
          <p:nvPr>
            <p:ph type="title"/>
          </p:nvPr>
        </p:nvSpPr>
        <p:spPr/>
        <p:txBody>
          <a:bodyPr/>
          <a:lstStyle/>
          <a:p>
            <a:r>
              <a:rPr lang="en-US" dirty="0">
                <a:solidFill>
                  <a:schemeClr val="tx1"/>
                </a:solidFill>
                <a:latin typeface="Arial" panose="020B0604020202020204" pitchFamily="34" charset="0"/>
                <a:cs typeface="Arial" panose="020B0604020202020204" pitchFamily="34" charset="0"/>
              </a:rPr>
              <a:t>Launch Site Names Begin with 'CCA'</a:t>
            </a:r>
          </a:p>
        </p:txBody>
      </p:sp>
      <p:pic>
        <p:nvPicPr>
          <p:cNvPr id="5" name="Content Placeholder 4" descr="A screenshot of a computer&#10;&#10;Description automatically generated">
            <a:extLst>
              <a:ext uri="{FF2B5EF4-FFF2-40B4-BE49-F238E27FC236}">
                <a16:creationId xmlns:a16="http://schemas.microsoft.com/office/drawing/2014/main" id="{8981C9EF-A7CE-5239-A9C1-F4F4CEAFF3DC}"/>
              </a:ext>
            </a:extLst>
          </p:cNvPr>
          <p:cNvPicPr>
            <a:picLocks noGrp="1" noChangeAspect="1"/>
          </p:cNvPicPr>
          <p:nvPr>
            <p:ph idx="1"/>
          </p:nvPr>
        </p:nvPicPr>
        <p:blipFill>
          <a:blip r:embed="rId2"/>
          <a:stretch>
            <a:fillRect/>
          </a:stretch>
        </p:blipFill>
        <p:spPr>
          <a:xfrm>
            <a:off x="1250950" y="2114550"/>
            <a:ext cx="9118600" cy="1676400"/>
          </a:xfrm>
        </p:spPr>
      </p:pic>
      <p:sp>
        <p:nvSpPr>
          <p:cNvPr id="6" name="TextBox 5">
            <a:extLst>
              <a:ext uri="{FF2B5EF4-FFF2-40B4-BE49-F238E27FC236}">
                <a16:creationId xmlns:a16="http://schemas.microsoft.com/office/drawing/2014/main" id="{5EBFD0E5-E4D6-80B3-D205-0FC4484AE52D}"/>
              </a:ext>
            </a:extLst>
          </p:cNvPr>
          <p:cNvSpPr txBox="1"/>
          <p:nvPr/>
        </p:nvSpPr>
        <p:spPr>
          <a:xfrm>
            <a:off x="1745673" y="4572000"/>
            <a:ext cx="8478982" cy="364843"/>
          </a:xfrm>
          <a:prstGeom prst="rect">
            <a:avLst/>
          </a:prstGeom>
          <a:noFill/>
        </p:spPr>
        <p:txBody>
          <a:bodyPr wrap="square" rtlCol="0">
            <a:spAutoFit/>
          </a:bodyPr>
          <a:lstStyle/>
          <a:p>
            <a:pPr marL="12700" marR="5080">
              <a:lnSpc>
                <a:spcPts val="2160"/>
              </a:lnSpc>
              <a:spcBef>
                <a:spcPts val="375"/>
              </a:spcBef>
            </a:pPr>
            <a:r>
              <a:rPr lang="en-US" b="0" i="0" u="none" strike="noStrike" dirty="0">
                <a:solidFill>
                  <a:srgbClr val="000000"/>
                </a:solidFill>
                <a:effectLst/>
                <a:latin typeface="-webkit-standard"/>
              </a:rPr>
              <a:t>the first five records from the database where the Launch Site name starts with "CCA."</a:t>
            </a:r>
            <a:endParaRPr lang="en-US" sz="1800" dirty="0">
              <a:latin typeface="Carlito"/>
              <a:cs typeface="Carlito"/>
            </a:endParaRPr>
          </a:p>
        </p:txBody>
      </p:sp>
    </p:spTree>
    <p:extLst>
      <p:ext uri="{BB962C8B-B14F-4D97-AF65-F5344CB8AC3E}">
        <p14:creationId xmlns:p14="http://schemas.microsoft.com/office/powerpoint/2010/main" val="2721615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AAB3-46B0-9609-06F3-8FF26D8F8640}"/>
              </a:ext>
            </a:extLst>
          </p:cNvPr>
          <p:cNvSpPr>
            <a:spLocks noGrp="1"/>
          </p:cNvSpPr>
          <p:nvPr>
            <p:ph type="title"/>
          </p:nvPr>
        </p:nvSpPr>
        <p:spPr>
          <a:xfrm>
            <a:off x="652371" y="647700"/>
            <a:ext cx="10625229" cy="807027"/>
          </a:xfrm>
        </p:spPr>
        <p:txBody>
          <a:bodyPr/>
          <a:lstStyle/>
          <a:p>
            <a:r>
              <a:rPr lang="en-US" dirty="0">
                <a:solidFill>
                  <a:schemeClr val="tx1"/>
                </a:solidFill>
                <a:latin typeface="Arial" panose="020B0604020202020204" pitchFamily="34" charset="0"/>
                <a:cs typeface="Arial" panose="020B0604020202020204" pitchFamily="34" charset="0"/>
              </a:rPr>
              <a:t>Total payload mass</a:t>
            </a:r>
          </a:p>
        </p:txBody>
      </p:sp>
      <p:pic>
        <p:nvPicPr>
          <p:cNvPr id="5" name="Content Placeholder 4" descr="A close up of a number&#10;&#10;Description automatically generated">
            <a:extLst>
              <a:ext uri="{FF2B5EF4-FFF2-40B4-BE49-F238E27FC236}">
                <a16:creationId xmlns:a16="http://schemas.microsoft.com/office/drawing/2014/main" id="{6243B8A8-2593-AD7E-B65B-48C825239698}"/>
              </a:ext>
            </a:extLst>
          </p:cNvPr>
          <p:cNvPicPr>
            <a:picLocks noGrp="1" noChangeAspect="1"/>
          </p:cNvPicPr>
          <p:nvPr>
            <p:ph idx="1"/>
          </p:nvPr>
        </p:nvPicPr>
        <p:blipFill>
          <a:blip r:embed="rId2"/>
          <a:stretch>
            <a:fillRect/>
          </a:stretch>
        </p:blipFill>
        <p:spPr>
          <a:xfrm>
            <a:off x="7546685" y="2348922"/>
            <a:ext cx="3724403" cy="1080077"/>
          </a:xfrm>
        </p:spPr>
      </p:pic>
      <p:sp>
        <p:nvSpPr>
          <p:cNvPr id="6" name="TextBox 5">
            <a:extLst>
              <a:ext uri="{FF2B5EF4-FFF2-40B4-BE49-F238E27FC236}">
                <a16:creationId xmlns:a16="http://schemas.microsoft.com/office/drawing/2014/main" id="{8BE155A1-B552-9013-1483-F3FF14FB9604}"/>
              </a:ext>
            </a:extLst>
          </p:cNvPr>
          <p:cNvSpPr txBox="1"/>
          <p:nvPr/>
        </p:nvSpPr>
        <p:spPr>
          <a:xfrm>
            <a:off x="1066800" y="2202873"/>
            <a:ext cx="6192982" cy="1861022"/>
          </a:xfrm>
          <a:prstGeom prst="rect">
            <a:avLst/>
          </a:prstGeom>
          <a:noFill/>
        </p:spPr>
        <p:txBody>
          <a:bodyPr wrap="square" rtlCol="0">
            <a:spAutoFit/>
          </a:bodyPr>
          <a:lstStyle/>
          <a:p>
            <a:pPr marL="12700" marR="5715">
              <a:lnSpc>
                <a:spcPts val="2160"/>
              </a:lnSpc>
              <a:spcBef>
                <a:spcPts val="375"/>
              </a:spcBef>
            </a:pPr>
            <a:r>
              <a:rPr lang="en-US" sz="1800" spc="-5" dirty="0">
                <a:solidFill>
                  <a:srgbClr val="404040"/>
                </a:solidFill>
                <a:latin typeface="Arial" panose="020B0604020202020204" pitchFamily="34" charset="0"/>
                <a:cs typeface="Arial" panose="020B0604020202020204" pitchFamily="34" charset="0"/>
              </a:rPr>
              <a:t>After running the </a:t>
            </a:r>
            <a:r>
              <a:rPr lang="en-US" sz="1800" dirty="0">
                <a:solidFill>
                  <a:srgbClr val="404040"/>
                </a:solidFill>
                <a:latin typeface="Arial" panose="020B0604020202020204" pitchFamily="34" charset="0"/>
                <a:cs typeface="Arial" panose="020B0604020202020204" pitchFamily="34" charset="0"/>
              </a:rPr>
              <a:t>query for </a:t>
            </a:r>
            <a:r>
              <a:rPr lang="en-US" sz="1800" spc="-5" dirty="0">
                <a:solidFill>
                  <a:srgbClr val="404040"/>
                </a:solidFill>
                <a:latin typeface="Arial" panose="020B0604020202020204" pitchFamily="34" charset="0"/>
                <a:cs typeface="Arial" panose="020B0604020202020204" pitchFamily="34" charset="0"/>
              </a:rPr>
              <a:t>sum of </a:t>
            </a:r>
            <a:r>
              <a:rPr lang="en-US" sz="1800" dirty="0">
                <a:solidFill>
                  <a:srgbClr val="404040"/>
                </a:solidFill>
                <a:latin typeface="Arial" panose="020B0604020202020204" pitchFamily="34" charset="0"/>
                <a:cs typeface="Arial" panose="020B0604020202020204" pitchFamily="34" charset="0"/>
              </a:rPr>
              <a:t>the </a:t>
            </a:r>
            <a:r>
              <a:rPr lang="en-US" sz="1800" spc="-25" dirty="0">
                <a:solidFill>
                  <a:srgbClr val="404040"/>
                </a:solidFill>
                <a:latin typeface="Arial" panose="020B0604020202020204" pitchFamily="34" charset="0"/>
                <a:cs typeface="Arial" panose="020B0604020202020204" pitchFamily="34" charset="0"/>
              </a:rPr>
              <a:t>total </a:t>
            </a:r>
            <a:r>
              <a:rPr lang="en-US" sz="1800" spc="-10" dirty="0">
                <a:solidFill>
                  <a:srgbClr val="404040"/>
                </a:solidFill>
                <a:latin typeface="Arial" panose="020B0604020202020204" pitchFamily="34" charset="0"/>
                <a:cs typeface="Arial" panose="020B0604020202020204" pitchFamily="34" charset="0"/>
              </a:rPr>
              <a:t>payload </a:t>
            </a:r>
            <a:r>
              <a:rPr lang="en-US" sz="1800" spc="-5" dirty="0">
                <a:solidFill>
                  <a:srgbClr val="404040"/>
                </a:solidFill>
                <a:latin typeface="Arial" panose="020B0604020202020204" pitchFamily="34" charset="0"/>
                <a:cs typeface="Arial" panose="020B0604020202020204" pitchFamily="34" charset="0"/>
              </a:rPr>
              <a:t>mass </a:t>
            </a:r>
            <a:r>
              <a:rPr lang="en-US" sz="1800" dirty="0">
                <a:solidFill>
                  <a:srgbClr val="404040"/>
                </a:solidFill>
                <a:latin typeface="Arial" panose="020B0604020202020204" pitchFamily="34" charset="0"/>
                <a:cs typeface="Arial" panose="020B0604020202020204" pitchFamily="34" charset="0"/>
              </a:rPr>
              <a:t>in kg </a:t>
            </a:r>
            <a:r>
              <a:rPr lang="en-US" sz="1800" spc="-15" dirty="0">
                <a:solidFill>
                  <a:srgbClr val="404040"/>
                </a:solidFill>
                <a:latin typeface="Arial" panose="020B0604020202020204" pitchFamily="34" charset="0"/>
                <a:cs typeface="Arial" panose="020B0604020202020204" pitchFamily="34" charset="0"/>
              </a:rPr>
              <a:t>where </a:t>
            </a:r>
            <a:r>
              <a:rPr lang="en-US" sz="1800" dirty="0">
                <a:solidFill>
                  <a:srgbClr val="404040"/>
                </a:solidFill>
                <a:latin typeface="Arial" panose="020B0604020202020204" pitchFamily="34" charset="0"/>
                <a:cs typeface="Arial" panose="020B0604020202020204" pitchFamily="34" charset="0"/>
              </a:rPr>
              <a:t>NASA </a:t>
            </a:r>
            <a:r>
              <a:rPr lang="en-US" sz="1800" spc="-20" dirty="0">
                <a:solidFill>
                  <a:srgbClr val="404040"/>
                </a:solidFill>
                <a:latin typeface="Arial" panose="020B0604020202020204" pitchFamily="34" charset="0"/>
                <a:cs typeface="Arial" panose="020B0604020202020204" pitchFamily="34" charset="0"/>
              </a:rPr>
              <a:t>was </a:t>
            </a:r>
            <a:r>
              <a:rPr lang="en-US" sz="1800" dirty="0">
                <a:solidFill>
                  <a:srgbClr val="404040"/>
                </a:solidFill>
                <a:latin typeface="Arial" panose="020B0604020202020204" pitchFamily="34" charset="0"/>
                <a:cs typeface="Arial" panose="020B0604020202020204" pitchFamily="34" charset="0"/>
              </a:rPr>
              <a:t>the </a:t>
            </a:r>
            <a:r>
              <a:rPr lang="en-US" sz="1800" spc="-60" dirty="0">
                <a:solidFill>
                  <a:srgbClr val="404040"/>
                </a:solidFill>
                <a:latin typeface="Arial" panose="020B0604020202020204" pitchFamily="34" charset="0"/>
                <a:cs typeface="Arial" panose="020B0604020202020204" pitchFamily="34" charset="0"/>
              </a:rPr>
              <a:t>customer.</a:t>
            </a:r>
            <a:endParaRPr lang="en-US" sz="1800" dirty="0">
              <a:latin typeface="Arial" panose="020B0604020202020204" pitchFamily="34" charset="0"/>
              <a:cs typeface="Arial" panose="020B0604020202020204" pitchFamily="34" charset="0"/>
            </a:endParaRPr>
          </a:p>
          <a:p>
            <a:pPr marL="12700" marR="5080">
              <a:lnSpc>
                <a:spcPct val="90000"/>
              </a:lnSpc>
              <a:spcBef>
                <a:spcPts val="1370"/>
              </a:spcBef>
            </a:pPr>
            <a:r>
              <a:rPr lang="en-US" sz="1800" spc="-15" dirty="0">
                <a:solidFill>
                  <a:srgbClr val="404040"/>
                </a:solidFill>
                <a:latin typeface="Arial" panose="020B0604020202020204" pitchFamily="34" charset="0"/>
                <a:cs typeface="Arial" panose="020B0604020202020204" pitchFamily="34" charset="0"/>
              </a:rPr>
              <a:t>CRS </a:t>
            </a:r>
            <a:r>
              <a:rPr lang="en-US" sz="1800" spc="-20" dirty="0">
                <a:solidFill>
                  <a:srgbClr val="404040"/>
                </a:solidFill>
                <a:latin typeface="Arial" panose="020B0604020202020204" pitchFamily="34" charset="0"/>
                <a:cs typeface="Arial" panose="020B0604020202020204" pitchFamily="34" charset="0"/>
              </a:rPr>
              <a:t>stands </a:t>
            </a:r>
            <a:r>
              <a:rPr lang="en-US" sz="1800" spc="-25" dirty="0">
                <a:solidFill>
                  <a:srgbClr val="404040"/>
                </a:solidFill>
                <a:latin typeface="Arial" panose="020B0604020202020204" pitchFamily="34" charset="0"/>
                <a:cs typeface="Arial" panose="020B0604020202020204" pitchFamily="34" charset="0"/>
              </a:rPr>
              <a:t>for </a:t>
            </a:r>
            <a:r>
              <a:rPr lang="en-US" sz="1800" spc="-10" dirty="0">
                <a:solidFill>
                  <a:srgbClr val="404040"/>
                </a:solidFill>
                <a:latin typeface="Arial" panose="020B0604020202020204" pitchFamily="34" charset="0"/>
                <a:cs typeface="Arial" panose="020B0604020202020204" pitchFamily="34" charset="0"/>
              </a:rPr>
              <a:t>Commercial  </a:t>
            </a:r>
            <a:r>
              <a:rPr lang="en-US" sz="1800" spc="-5" dirty="0">
                <a:solidFill>
                  <a:srgbClr val="404040"/>
                </a:solidFill>
                <a:latin typeface="Arial" panose="020B0604020202020204" pitchFamily="34" charset="0"/>
                <a:cs typeface="Arial" panose="020B0604020202020204" pitchFamily="34" charset="0"/>
              </a:rPr>
              <a:t>Resupply </a:t>
            </a:r>
            <a:r>
              <a:rPr lang="en-US" sz="1800" dirty="0">
                <a:solidFill>
                  <a:srgbClr val="404040"/>
                </a:solidFill>
                <a:latin typeface="Arial" panose="020B0604020202020204" pitchFamily="34" charset="0"/>
                <a:cs typeface="Arial" panose="020B0604020202020204" pitchFamily="34" charset="0"/>
              </a:rPr>
              <a:t>Services which</a:t>
            </a:r>
            <a:r>
              <a:rPr lang="en-US" sz="1800" spc="-90" dirty="0">
                <a:solidFill>
                  <a:srgbClr val="404040"/>
                </a:solidFill>
                <a:latin typeface="Arial" panose="020B0604020202020204" pitchFamily="34" charset="0"/>
                <a:cs typeface="Arial" panose="020B0604020202020204" pitchFamily="34" charset="0"/>
              </a:rPr>
              <a:t> </a:t>
            </a:r>
            <a:r>
              <a:rPr lang="en-US" sz="1800" spc="-20" dirty="0">
                <a:solidFill>
                  <a:srgbClr val="404040"/>
                </a:solidFill>
                <a:latin typeface="Arial" panose="020B0604020202020204" pitchFamily="34" charset="0"/>
                <a:cs typeface="Arial" panose="020B0604020202020204" pitchFamily="34" charset="0"/>
              </a:rPr>
              <a:t>indicates  </a:t>
            </a:r>
            <a:r>
              <a:rPr lang="en-US" sz="1800" spc="-5" dirty="0">
                <a:solidFill>
                  <a:srgbClr val="404040"/>
                </a:solidFill>
                <a:latin typeface="Arial" panose="020B0604020202020204" pitchFamily="34" charset="0"/>
                <a:cs typeface="Arial" panose="020B0604020202020204" pitchFamily="34" charset="0"/>
              </a:rPr>
              <a:t>that </a:t>
            </a:r>
            <a:r>
              <a:rPr lang="en-US" sz="1800" dirty="0">
                <a:solidFill>
                  <a:srgbClr val="404040"/>
                </a:solidFill>
                <a:latin typeface="Arial" panose="020B0604020202020204" pitchFamily="34" charset="0"/>
                <a:cs typeface="Arial" panose="020B0604020202020204" pitchFamily="34" charset="0"/>
              </a:rPr>
              <a:t>these </a:t>
            </a:r>
            <a:r>
              <a:rPr lang="en-US" sz="1800" spc="-10" dirty="0">
                <a:solidFill>
                  <a:srgbClr val="404040"/>
                </a:solidFill>
                <a:latin typeface="Arial" panose="020B0604020202020204" pitchFamily="34" charset="0"/>
                <a:cs typeface="Arial" panose="020B0604020202020204" pitchFamily="34" charset="0"/>
              </a:rPr>
              <a:t>payloads </a:t>
            </a:r>
            <a:r>
              <a:rPr lang="en-US" sz="1800" spc="-20" dirty="0">
                <a:solidFill>
                  <a:srgbClr val="404040"/>
                </a:solidFill>
                <a:latin typeface="Arial" panose="020B0604020202020204" pitchFamily="34" charset="0"/>
                <a:cs typeface="Arial" panose="020B0604020202020204" pitchFamily="34" charset="0"/>
              </a:rPr>
              <a:t>were sent to  </a:t>
            </a:r>
            <a:r>
              <a:rPr lang="en-US" sz="1800" dirty="0">
                <a:solidFill>
                  <a:srgbClr val="404040"/>
                </a:solidFill>
                <a:latin typeface="Arial" panose="020B0604020202020204" pitchFamily="34" charset="0"/>
                <a:cs typeface="Arial" panose="020B0604020202020204" pitchFamily="34" charset="0"/>
              </a:rPr>
              <a:t>the </a:t>
            </a:r>
            <a:r>
              <a:rPr lang="en-US" sz="1800" spc="-10" dirty="0">
                <a:solidFill>
                  <a:srgbClr val="404040"/>
                </a:solidFill>
                <a:latin typeface="Arial" panose="020B0604020202020204" pitchFamily="34" charset="0"/>
                <a:cs typeface="Arial" panose="020B0604020202020204" pitchFamily="34" charset="0"/>
              </a:rPr>
              <a:t>International </a:t>
            </a:r>
            <a:r>
              <a:rPr lang="en-US" sz="1800" dirty="0">
                <a:solidFill>
                  <a:srgbClr val="404040"/>
                </a:solidFill>
                <a:latin typeface="Arial" panose="020B0604020202020204" pitchFamily="34" charset="0"/>
                <a:cs typeface="Arial" panose="020B0604020202020204" pitchFamily="34" charset="0"/>
              </a:rPr>
              <a:t>Space </a:t>
            </a:r>
            <a:r>
              <a:rPr lang="en-US" sz="1800" spc="-20" dirty="0">
                <a:solidFill>
                  <a:srgbClr val="404040"/>
                </a:solidFill>
                <a:latin typeface="Arial" panose="020B0604020202020204" pitchFamily="34" charset="0"/>
                <a:cs typeface="Arial" panose="020B0604020202020204" pitchFamily="34" charset="0"/>
              </a:rPr>
              <a:t>Station  </a:t>
            </a:r>
            <a:r>
              <a:rPr lang="en-US" sz="1800" dirty="0">
                <a:solidFill>
                  <a:srgbClr val="404040"/>
                </a:solidFill>
                <a:latin typeface="Arial" panose="020B0604020202020204" pitchFamily="34" charset="0"/>
                <a:cs typeface="Arial" panose="020B0604020202020204" pitchFamily="34" charset="0"/>
              </a:rPr>
              <a:t>(ISS).</a:t>
            </a:r>
            <a:endParaRPr lang="en-US" sz="1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27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C7FE-9953-6C97-993E-1288C357F382}"/>
              </a:ext>
            </a:extLst>
          </p:cNvPr>
          <p:cNvSpPr>
            <a:spLocks noGrp="1"/>
          </p:cNvSpPr>
          <p:nvPr>
            <p:ph type="title"/>
          </p:nvPr>
        </p:nvSpPr>
        <p:spPr/>
        <p:txBody>
          <a:bodyPr/>
          <a:lstStyle/>
          <a:p>
            <a:r>
              <a:rPr lang="en-US" dirty="0">
                <a:solidFill>
                  <a:schemeClr val="tx1"/>
                </a:solidFill>
              </a:rPr>
              <a:t>average payload mass by f9v1.1</a:t>
            </a:r>
          </a:p>
        </p:txBody>
      </p:sp>
      <p:pic>
        <p:nvPicPr>
          <p:cNvPr id="5" name="Content Placeholder 4" descr="A screen shot of a computer&#10;&#10;Description automatically generated">
            <a:extLst>
              <a:ext uri="{FF2B5EF4-FFF2-40B4-BE49-F238E27FC236}">
                <a16:creationId xmlns:a16="http://schemas.microsoft.com/office/drawing/2014/main" id="{ADD69A26-3A55-9524-CCEB-F42BA7EBBA80}"/>
              </a:ext>
            </a:extLst>
          </p:cNvPr>
          <p:cNvPicPr>
            <a:picLocks noGrp="1" noChangeAspect="1"/>
          </p:cNvPicPr>
          <p:nvPr>
            <p:ph idx="1"/>
          </p:nvPr>
        </p:nvPicPr>
        <p:blipFill>
          <a:blip r:embed="rId2"/>
          <a:stretch>
            <a:fillRect/>
          </a:stretch>
        </p:blipFill>
        <p:spPr>
          <a:xfrm>
            <a:off x="7544378" y="2901372"/>
            <a:ext cx="3445508" cy="1559791"/>
          </a:xfrm>
        </p:spPr>
      </p:pic>
      <p:sp>
        <p:nvSpPr>
          <p:cNvPr id="6" name="TextBox 5">
            <a:extLst>
              <a:ext uri="{FF2B5EF4-FFF2-40B4-BE49-F238E27FC236}">
                <a16:creationId xmlns:a16="http://schemas.microsoft.com/office/drawing/2014/main" id="{8897AF0F-FD42-CF46-3264-3E2DED141437}"/>
              </a:ext>
            </a:extLst>
          </p:cNvPr>
          <p:cNvSpPr txBox="1"/>
          <p:nvPr/>
        </p:nvSpPr>
        <p:spPr>
          <a:xfrm>
            <a:off x="969818" y="2576945"/>
            <a:ext cx="6179127" cy="1036309"/>
          </a:xfrm>
          <a:prstGeom prst="rect">
            <a:avLst/>
          </a:prstGeom>
          <a:noFill/>
        </p:spPr>
        <p:txBody>
          <a:bodyPr wrap="square" rtlCol="0">
            <a:spAutoFit/>
          </a:bodyPr>
          <a:lstStyle/>
          <a:p>
            <a:pPr marL="12700" marR="5080">
              <a:lnSpc>
                <a:spcPct val="91800"/>
              </a:lnSpc>
              <a:spcBef>
                <a:spcPts val="1400"/>
              </a:spcBef>
            </a:pPr>
            <a:r>
              <a:rPr lang="en-US" sz="1800" spc="-20" dirty="0">
                <a:solidFill>
                  <a:srgbClr val="404040"/>
                </a:solidFill>
                <a:latin typeface="Carlito"/>
                <a:cs typeface="Carlito"/>
              </a:rPr>
              <a:t>After running the query to calculate average payload mass or launches which used booster version f9 v1.1</a:t>
            </a:r>
          </a:p>
          <a:p>
            <a:pPr marL="12700" marR="5080">
              <a:lnSpc>
                <a:spcPct val="91800"/>
              </a:lnSpc>
              <a:spcBef>
                <a:spcPts val="1400"/>
              </a:spcBef>
            </a:pPr>
            <a:endParaRPr lang="en-US" sz="1800" dirty="0">
              <a:latin typeface="Carlito"/>
              <a:cs typeface="Carlito"/>
            </a:endParaRPr>
          </a:p>
        </p:txBody>
      </p:sp>
    </p:spTree>
    <p:extLst>
      <p:ext uri="{BB962C8B-B14F-4D97-AF65-F5344CB8AC3E}">
        <p14:creationId xmlns:p14="http://schemas.microsoft.com/office/powerpoint/2010/main" val="1209017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D0AB-CC83-7751-3BFA-62F08D4B6D29}"/>
              </a:ext>
            </a:extLst>
          </p:cNvPr>
          <p:cNvSpPr>
            <a:spLocks noGrp="1"/>
          </p:cNvSpPr>
          <p:nvPr>
            <p:ph type="title"/>
          </p:nvPr>
        </p:nvSpPr>
        <p:spPr/>
        <p:txBody>
          <a:bodyPr/>
          <a:lstStyle/>
          <a:p>
            <a:pPr>
              <a:spcAft>
                <a:spcPts val="600"/>
              </a:spcAft>
            </a:pPr>
            <a:r>
              <a:rPr lang="en-US" sz="3600" kern="1200" dirty="0">
                <a:solidFill>
                  <a:schemeClr val="tx1"/>
                </a:solidFill>
                <a:latin typeface="Abadi" panose="020B0604020104020204" pitchFamily="34" charset="0"/>
                <a:ea typeface="+mj-ea"/>
                <a:cs typeface="+mj-cs"/>
              </a:rPr>
              <a:t>First Successful Ground Landing Date</a:t>
            </a:r>
          </a:p>
        </p:txBody>
      </p:sp>
      <p:pic>
        <p:nvPicPr>
          <p:cNvPr id="5" name="Content Placeholder 4" descr="A close-up of a computer screen&#10;&#10;Description automatically generated">
            <a:extLst>
              <a:ext uri="{FF2B5EF4-FFF2-40B4-BE49-F238E27FC236}">
                <a16:creationId xmlns:a16="http://schemas.microsoft.com/office/drawing/2014/main" id="{3110DC7D-C5DF-A52C-10BD-D2A24B59D975}"/>
              </a:ext>
            </a:extLst>
          </p:cNvPr>
          <p:cNvPicPr>
            <a:picLocks noGrp="1" noChangeAspect="1"/>
          </p:cNvPicPr>
          <p:nvPr>
            <p:ph idx="1"/>
          </p:nvPr>
        </p:nvPicPr>
        <p:blipFill>
          <a:blip r:embed="rId2"/>
          <a:stretch>
            <a:fillRect/>
          </a:stretch>
        </p:blipFill>
        <p:spPr>
          <a:xfrm>
            <a:off x="3452019" y="3491706"/>
            <a:ext cx="3048000" cy="1219200"/>
          </a:xfrm>
        </p:spPr>
      </p:pic>
      <p:sp>
        <p:nvSpPr>
          <p:cNvPr id="6" name="TextBox 5">
            <a:extLst>
              <a:ext uri="{FF2B5EF4-FFF2-40B4-BE49-F238E27FC236}">
                <a16:creationId xmlns:a16="http://schemas.microsoft.com/office/drawing/2014/main" id="{E8B0D0CD-E70D-AA2C-5A52-1E7FB9A69697}"/>
              </a:ext>
            </a:extLst>
          </p:cNvPr>
          <p:cNvSpPr txBox="1"/>
          <p:nvPr/>
        </p:nvSpPr>
        <p:spPr>
          <a:xfrm>
            <a:off x="1427018" y="2438400"/>
            <a:ext cx="6096000" cy="369332"/>
          </a:xfrm>
          <a:prstGeom prst="rect">
            <a:avLst/>
          </a:prstGeom>
          <a:noFill/>
        </p:spPr>
        <p:txBody>
          <a:bodyPr wrap="square" rtlCol="0">
            <a:spAutoFit/>
          </a:bodyPr>
          <a:lstStyle/>
          <a:p>
            <a:pPr>
              <a:spcBef>
                <a:spcPts val="1400"/>
              </a:spcBef>
            </a:pPr>
            <a:r>
              <a:rPr lang="en-US" dirty="0">
                <a:latin typeface="Abadi" panose="020B0604020104020204" pitchFamily="34" charset="0"/>
              </a:rPr>
              <a:t>First successful landing date on ground was Dec 22, 2015</a:t>
            </a:r>
            <a:endParaRPr lang="en-US" sz="1800" dirty="0">
              <a:latin typeface="Abadi" panose="020B0604020104020204" pitchFamily="34" charset="0"/>
            </a:endParaRPr>
          </a:p>
        </p:txBody>
      </p:sp>
    </p:spTree>
    <p:extLst>
      <p:ext uri="{BB962C8B-B14F-4D97-AF65-F5344CB8AC3E}">
        <p14:creationId xmlns:p14="http://schemas.microsoft.com/office/powerpoint/2010/main" val="1448450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1B4-DC41-3C59-92C1-A5FF44E92C05}"/>
              </a:ext>
            </a:extLst>
          </p:cNvPr>
          <p:cNvSpPr>
            <a:spLocks noGrp="1"/>
          </p:cNvSpPr>
          <p:nvPr>
            <p:ph type="title"/>
          </p:nvPr>
        </p:nvSpPr>
        <p:spPr/>
        <p:txBody>
          <a:bodyPr>
            <a:normAutofit/>
          </a:bodyPr>
          <a:lstStyle/>
          <a:p>
            <a:r>
              <a:rPr lang="en-US" dirty="0">
                <a:solidFill>
                  <a:schemeClr val="tx1"/>
                </a:solidFill>
              </a:rPr>
              <a:t>Successful drone ship landing with payload between 4000 and 6000</a:t>
            </a:r>
          </a:p>
        </p:txBody>
      </p:sp>
      <p:pic>
        <p:nvPicPr>
          <p:cNvPr id="7" name="Content Placeholder 6" descr="A screenshot of a computer&#10;&#10;Description automatically generated">
            <a:extLst>
              <a:ext uri="{FF2B5EF4-FFF2-40B4-BE49-F238E27FC236}">
                <a16:creationId xmlns:a16="http://schemas.microsoft.com/office/drawing/2014/main" id="{88B44405-65C3-AF7F-1049-B0927CE8C21E}"/>
              </a:ext>
            </a:extLst>
          </p:cNvPr>
          <p:cNvPicPr>
            <a:picLocks noGrp="1" noChangeAspect="1"/>
          </p:cNvPicPr>
          <p:nvPr>
            <p:ph idx="1"/>
          </p:nvPr>
        </p:nvPicPr>
        <p:blipFill>
          <a:blip r:embed="rId2"/>
          <a:stretch>
            <a:fillRect/>
          </a:stretch>
        </p:blipFill>
        <p:spPr>
          <a:xfrm>
            <a:off x="8171296" y="2056821"/>
            <a:ext cx="3203286" cy="3161685"/>
          </a:xfrm>
        </p:spPr>
      </p:pic>
      <p:sp>
        <p:nvSpPr>
          <p:cNvPr id="8" name="TextBox 7">
            <a:extLst>
              <a:ext uri="{FF2B5EF4-FFF2-40B4-BE49-F238E27FC236}">
                <a16:creationId xmlns:a16="http://schemas.microsoft.com/office/drawing/2014/main" id="{89B7589A-8B4E-8C64-A027-3640F56AC883}"/>
              </a:ext>
            </a:extLst>
          </p:cNvPr>
          <p:cNvSpPr txBox="1"/>
          <p:nvPr/>
        </p:nvSpPr>
        <p:spPr>
          <a:xfrm>
            <a:off x="872836" y="2355273"/>
            <a:ext cx="6068291" cy="1443344"/>
          </a:xfrm>
          <a:prstGeom prst="rect">
            <a:avLst/>
          </a:prstGeom>
          <a:noFill/>
        </p:spPr>
        <p:txBody>
          <a:bodyPr wrap="square" rtlCol="0">
            <a:spAutoFit/>
          </a:bodyPr>
          <a:lstStyle/>
          <a:p>
            <a:pPr marL="12700" marR="5080">
              <a:lnSpc>
                <a:spcPct val="91700"/>
              </a:lnSpc>
              <a:spcBef>
                <a:spcPts val="300"/>
              </a:spcBef>
            </a:pPr>
            <a:endParaRPr lang="en-US" spc="-25" dirty="0">
              <a:solidFill>
                <a:srgbClr val="404040"/>
              </a:solidFill>
              <a:latin typeface="Arial" panose="020B0604020202020204" pitchFamily="34" charset="0"/>
              <a:cs typeface="Arial" panose="020B0604020202020204" pitchFamily="34" charset="0"/>
            </a:endParaRPr>
          </a:p>
          <a:p>
            <a:pPr marL="12700" marR="5080">
              <a:lnSpc>
                <a:spcPct val="91700"/>
              </a:lnSpc>
              <a:spcBef>
                <a:spcPts val="300"/>
              </a:spcBef>
            </a:pPr>
            <a:endParaRPr lang="en-US" sz="1800" spc="-25" dirty="0">
              <a:solidFill>
                <a:srgbClr val="404040"/>
              </a:solidFill>
              <a:latin typeface="Arial" panose="020B0604020202020204" pitchFamily="34" charset="0"/>
              <a:cs typeface="Arial" panose="020B0604020202020204" pitchFamily="34" charset="0"/>
            </a:endParaRPr>
          </a:p>
          <a:p>
            <a:pPr marL="12700" marR="5080">
              <a:lnSpc>
                <a:spcPct val="91700"/>
              </a:lnSpc>
              <a:spcBef>
                <a:spcPts val="300"/>
              </a:spcBef>
            </a:pPr>
            <a:r>
              <a:rPr lang="en-US" spc="-25" dirty="0">
                <a:solidFill>
                  <a:srgbClr val="404040"/>
                </a:solidFill>
                <a:latin typeface="Arial" panose="020B0604020202020204" pitchFamily="34" charset="0"/>
                <a:cs typeface="Arial" panose="020B0604020202020204" pitchFamily="34" charset="0"/>
              </a:rPr>
              <a:t>After running the query we got four booster version that successful drone ship landing which has payload mass between 4000 and 6000.</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008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116E-5DDC-352A-15F5-08B616DE033C}"/>
              </a:ext>
            </a:extLst>
          </p:cNvPr>
          <p:cNvSpPr>
            <a:spLocks noGrp="1"/>
          </p:cNvSpPr>
          <p:nvPr>
            <p:ph type="title"/>
          </p:nvPr>
        </p:nvSpPr>
        <p:spPr>
          <a:xfrm>
            <a:off x="2849562" y="609600"/>
            <a:ext cx="6424440" cy="1320800"/>
          </a:xfrm>
        </p:spPr>
        <p:txBody>
          <a:bodyPr>
            <a:normAutofit/>
          </a:bodyPr>
          <a:lstStyle/>
          <a:p>
            <a:r>
              <a:rPr lang="en-US"/>
              <a:t>Executive Summary</a:t>
            </a:r>
          </a:p>
        </p:txBody>
      </p:sp>
      <p:pic>
        <p:nvPicPr>
          <p:cNvPr id="5" name="Picture 4" descr="Graph">
            <a:extLst>
              <a:ext uri="{FF2B5EF4-FFF2-40B4-BE49-F238E27FC236}">
                <a16:creationId xmlns:a16="http://schemas.microsoft.com/office/drawing/2014/main" id="{8654D124-E5F7-A0F8-EA75-EC5F2D665F0B}"/>
              </a:ext>
            </a:extLst>
          </p:cNvPr>
          <p:cNvPicPr>
            <a:picLocks noChangeAspect="1"/>
          </p:cNvPicPr>
          <p:nvPr/>
        </p:nvPicPr>
        <p:blipFill rotWithShape="1">
          <a:blip r:embed="rId2"/>
          <a:srcRect l="35069" r="40050"/>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D383F79-14BD-0A3E-1836-8C83402E4177}"/>
              </a:ext>
            </a:extLst>
          </p:cNvPr>
          <p:cNvSpPr>
            <a:spLocks noGrp="1"/>
          </p:cNvSpPr>
          <p:nvPr>
            <p:ph idx="1"/>
          </p:nvPr>
        </p:nvSpPr>
        <p:spPr>
          <a:xfrm>
            <a:off x="2299063" y="1332411"/>
            <a:ext cx="6974939" cy="4708951"/>
          </a:xfrm>
        </p:spPr>
        <p:txBody>
          <a:bodyPr>
            <a:normAutofit/>
          </a:bodyPr>
          <a:lstStyle/>
          <a:p>
            <a:pPr>
              <a:lnSpc>
                <a:spcPct val="90000"/>
              </a:lnSpc>
            </a:pPr>
            <a:r>
              <a:rPr lang="en-US" sz="1500" b="1" dirty="0">
                <a:latin typeface="Arial" panose="020B0604020202020204" pitchFamily="34" charset="0"/>
                <a:cs typeface="Arial" panose="020B0604020202020204" pitchFamily="34" charset="0"/>
              </a:rPr>
              <a:t>Methodologies: -</a:t>
            </a: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Data Collection</a:t>
            </a: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Data Preparation</a:t>
            </a:r>
            <a:endParaRPr lang="en-US" sz="1500" dirty="0">
              <a:latin typeface="Arial" panose="020B0604020202020204" pitchFamily="34" charset="0"/>
              <a:cs typeface="Arial" panose="020B0604020202020204" pitchFamily="34" charset="0"/>
            </a:endParaRP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Exploratory Data Analysis (EDA)</a:t>
            </a:r>
            <a:endParaRPr lang="en-US" sz="1500" dirty="0">
              <a:latin typeface="Arial" panose="020B0604020202020204" pitchFamily="34" charset="0"/>
              <a:cs typeface="Arial" panose="020B0604020202020204" pitchFamily="34" charset="0"/>
            </a:endParaRP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Interactive Visual Analytics</a:t>
            </a:r>
            <a:endParaRPr lang="en-US" sz="1500" dirty="0">
              <a:latin typeface="Arial" panose="020B0604020202020204" pitchFamily="34" charset="0"/>
              <a:cs typeface="Arial" panose="020B0604020202020204" pitchFamily="34" charset="0"/>
            </a:endParaRP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Machine Learning Prediction</a:t>
            </a:r>
          </a:p>
          <a:p>
            <a:pPr lvl="1">
              <a:lnSpc>
                <a:spcPct val="90000"/>
              </a:lnSpc>
              <a:buFont typeface="Courier New" panose="02070309020205020404" pitchFamily="49" charset="0"/>
              <a:buChar char="o"/>
            </a:pPr>
            <a:r>
              <a:rPr lang="en-US" sz="1500" b="1" dirty="0">
                <a:latin typeface="Arial" panose="020B0604020202020204" pitchFamily="34" charset="0"/>
                <a:cs typeface="Arial" panose="020B0604020202020204" pitchFamily="34" charset="0"/>
              </a:rPr>
              <a:t>Results Compilation</a:t>
            </a:r>
          </a:p>
          <a:p>
            <a:pPr>
              <a:lnSpc>
                <a:spcPct val="90000"/>
              </a:lnSpc>
            </a:pPr>
            <a:r>
              <a:rPr lang="en-US" sz="1500" b="1" i="0" u="none" strike="noStrike" dirty="0">
                <a:effectLst/>
                <a:latin typeface="Arial" panose="020B0604020202020204" pitchFamily="34" charset="0"/>
                <a:cs typeface="Arial" panose="020B0604020202020204" pitchFamily="34" charset="0"/>
              </a:rPr>
              <a:t>Key Findings and Model Performance:</a:t>
            </a:r>
            <a:endParaRPr lang="en-US" sz="1500" b="0" i="0" u="none" strike="noStrike" dirty="0">
              <a:effectLst/>
              <a:latin typeface="Arial" panose="020B0604020202020204" pitchFamily="34" charset="0"/>
              <a:cs typeface="Arial" panose="020B0604020202020204" pitchFamily="34" charset="0"/>
            </a:endParaRPr>
          </a:p>
          <a:p>
            <a:pPr lvl="1">
              <a:lnSpc>
                <a:spcPct val="90000"/>
              </a:lnSpc>
            </a:pPr>
            <a:r>
              <a:rPr lang="en-US" sz="1500" b="0" i="0" u="none" strike="noStrike" dirty="0">
                <a:effectLst/>
                <a:latin typeface="Arial" panose="020B0604020202020204" pitchFamily="34" charset="0"/>
                <a:cs typeface="Arial" panose="020B0604020202020204" pitchFamily="34" charset="0"/>
              </a:rPr>
              <a:t>Developed four machine learning models: Logistic Regression, Support Vector Machine, Decision Tree Classifier, and K-Nearest Neighbors, achieving an average accuracy rate of approximately 83.33%.</a:t>
            </a:r>
          </a:p>
          <a:p>
            <a:pPr lvl="1">
              <a:lnSpc>
                <a:spcPct val="90000"/>
              </a:lnSpc>
            </a:pPr>
            <a:r>
              <a:rPr lang="en-US" sz="1500" b="0" i="0" u="none" strike="noStrike" dirty="0">
                <a:effectLst/>
                <a:latin typeface="Arial" panose="020B0604020202020204" pitchFamily="34" charset="0"/>
                <a:cs typeface="Arial" panose="020B0604020202020204" pitchFamily="34" charset="0"/>
              </a:rPr>
              <a:t>All models consistently over-predicted successful landings, indicating a potential bias towards positive outcomes.</a:t>
            </a:r>
          </a:p>
          <a:p>
            <a:pPr lvl="1">
              <a:lnSpc>
                <a:spcPct val="90000"/>
              </a:lnSpc>
            </a:pPr>
            <a:r>
              <a:rPr lang="en-US" sz="1500" b="0" i="0" u="none" strike="noStrike" dirty="0">
                <a:effectLst/>
                <a:latin typeface="Arial" panose="020B0604020202020204" pitchFamily="34" charset="0"/>
                <a:cs typeface="Arial" panose="020B0604020202020204" pitchFamily="34" charset="0"/>
              </a:rPr>
              <a:t>The analysis revealed that while current models perform adequately, acquiring more diverse data could further enhance model accuracy and reliability.</a:t>
            </a:r>
          </a:p>
        </p:txBody>
      </p:sp>
    </p:spTree>
    <p:extLst>
      <p:ext uri="{BB962C8B-B14F-4D97-AF65-F5344CB8AC3E}">
        <p14:creationId xmlns:p14="http://schemas.microsoft.com/office/powerpoint/2010/main" val="153458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345B-37E7-9110-6CFC-937A3E202416}"/>
              </a:ext>
            </a:extLst>
          </p:cNvPr>
          <p:cNvSpPr>
            <a:spLocks noGrp="1"/>
          </p:cNvSpPr>
          <p:nvPr>
            <p:ph type="title"/>
          </p:nvPr>
        </p:nvSpPr>
        <p:spPr/>
        <p:txBody>
          <a:bodyPr>
            <a:normAutofit/>
          </a:bodyPr>
          <a:lstStyle/>
          <a:p>
            <a:r>
              <a:rPr lang="en-US" dirty="0">
                <a:solidFill>
                  <a:schemeClr val="tx1"/>
                </a:solidFill>
              </a:rPr>
              <a:t>Total number of successful and failure mission outcomes</a:t>
            </a:r>
          </a:p>
        </p:txBody>
      </p:sp>
      <p:sp>
        <p:nvSpPr>
          <p:cNvPr id="3" name="Content Placeholder 2">
            <a:extLst>
              <a:ext uri="{FF2B5EF4-FFF2-40B4-BE49-F238E27FC236}">
                <a16:creationId xmlns:a16="http://schemas.microsoft.com/office/drawing/2014/main" id="{7E559A31-B231-8BE8-FC5A-E8B8C2C6575A}"/>
              </a:ext>
            </a:extLst>
          </p:cNvPr>
          <p:cNvSpPr>
            <a:spLocks noGrp="1"/>
          </p:cNvSpPr>
          <p:nvPr>
            <p:ph idx="1"/>
          </p:nvPr>
        </p:nvSpPr>
        <p:spPr/>
        <p:txBody>
          <a:bodyPr/>
          <a:lstStyle/>
          <a:p>
            <a:pPr marL="12700" marR="83820">
              <a:lnSpc>
                <a:spcPts val="2200"/>
              </a:lnSpc>
              <a:spcBef>
                <a:spcPts val="1440"/>
              </a:spcBef>
            </a:pPr>
            <a:r>
              <a:rPr lang="en-US" b="0" i="0" u="none" strike="noStrike" dirty="0">
                <a:solidFill>
                  <a:srgbClr val="000000"/>
                </a:solidFill>
                <a:effectLst/>
                <a:latin typeface="-webkit-standard"/>
              </a:rPr>
              <a:t>SpaceX successfully completes its missions nearly 99% of the time, suggesting that most landing failures are planned.</a:t>
            </a:r>
          </a:p>
          <a:p>
            <a:pPr marL="12700" marR="83820">
              <a:lnSpc>
                <a:spcPts val="2200"/>
              </a:lnSpc>
              <a:spcBef>
                <a:spcPts val="1440"/>
              </a:spcBef>
            </a:pPr>
            <a:r>
              <a:rPr lang="en-US" b="0" i="0" u="none" strike="noStrike" dirty="0">
                <a:solidFill>
                  <a:srgbClr val="000000"/>
                </a:solidFill>
                <a:effectLst/>
                <a:latin typeface="-webkit-standard"/>
              </a:rPr>
              <a:t> Notably, one launch has an ambiguous payload status, and regrettably, another experienced an in-flight failure.</a:t>
            </a:r>
            <a:endParaRPr lang="en-US" sz="2000" dirty="0">
              <a:latin typeface="Carlito"/>
              <a:cs typeface="Carlito"/>
            </a:endParaRPr>
          </a:p>
        </p:txBody>
      </p:sp>
    </p:spTree>
    <p:extLst>
      <p:ext uri="{BB962C8B-B14F-4D97-AF65-F5344CB8AC3E}">
        <p14:creationId xmlns:p14="http://schemas.microsoft.com/office/powerpoint/2010/main" val="1948636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18CF-D657-7CC8-A3E6-16BE199CDBAA}"/>
              </a:ext>
            </a:extLst>
          </p:cNvPr>
          <p:cNvSpPr>
            <a:spLocks noGrp="1"/>
          </p:cNvSpPr>
          <p:nvPr>
            <p:ph type="title"/>
          </p:nvPr>
        </p:nvSpPr>
        <p:spPr>
          <a:xfrm>
            <a:off x="652371" y="647700"/>
            <a:ext cx="10625229" cy="793173"/>
          </a:xfrm>
        </p:spPr>
        <p:txBody>
          <a:bodyPr>
            <a:normAutofit/>
          </a:bodyPr>
          <a:lstStyle/>
          <a:p>
            <a:pPr>
              <a:spcAft>
                <a:spcPts val="600"/>
              </a:spcAft>
            </a:pPr>
            <a:r>
              <a:rPr lang="en-US" sz="3600" kern="1200" dirty="0">
                <a:solidFill>
                  <a:schemeClr val="tx1"/>
                </a:solidFill>
                <a:latin typeface="Arial" panose="020B0604020202020204" pitchFamily="34" charset="0"/>
                <a:cs typeface="Arial" panose="020B0604020202020204" pitchFamily="34" charset="0"/>
              </a:rPr>
              <a:t>Boosters Carried Maximum Payload</a:t>
            </a:r>
          </a:p>
        </p:txBody>
      </p:sp>
      <p:sp>
        <p:nvSpPr>
          <p:cNvPr id="10" name="Content Placeholder 9">
            <a:extLst>
              <a:ext uri="{FF2B5EF4-FFF2-40B4-BE49-F238E27FC236}">
                <a16:creationId xmlns:a16="http://schemas.microsoft.com/office/drawing/2014/main" id="{F1868F95-0970-B8A1-D226-D2D9B23BD7B3}"/>
              </a:ext>
            </a:extLst>
          </p:cNvPr>
          <p:cNvSpPr>
            <a:spLocks noGrp="1"/>
          </p:cNvSpPr>
          <p:nvPr>
            <p:ph idx="1"/>
          </p:nvPr>
        </p:nvSpPr>
        <p:spPr>
          <a:xfrm>
            <a:off x="652372" y="2095500"/>
            <a:ext cx="6427302" cy="3848100"/>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After running the query we get the booster versions that carried the highest payload (1500 kg)</a:t>
            </a:r>
          </a:p>
          <a:p>
            <a:pPr marL="0" indent="0">
              <a:buNone/>
            </a:pPr>
            <a:r>
              <a:rPr lang="en-US" dirty="0">
                <a:latin typeface="Arial" panose="020B0604020202020204" pitchFamily="34" charset="0"/>
                <a:cs typeface="Arial" panose="020B0604020202020204" pitchFamily="34" charset="0"/>
              </a:rPr>
              <a:t>The version of the booster are similar and all are F9 B5</a:t>
            </a:r>
          </a:p>
        </p:txBody>
      </p:sp>
      <p:pic>
        <p:nvPicPr>
          <p:cNvPr id="8" name="Picture 7" descr="A table with numbers and numbers&#10;&#10;Description automatically generated">
            <a:extLst>
              <a:ext uri="{FF2B5EF4-FFF2-40B4-BE49-F238E27FC236}">
                <a16:creationId xmlns:a16="http://schemas.microsoft.com/office/drawing/2014/main" id="{4F879B09-C3B4-BF8E-2290-BD8A27DDE6A9}"/>
              </a:ext>
            </a:extLst>
          </p:cNvPr>
          <p:cNvPicPr>
            <a:picLocks noChangeAspect="1"/>
          </p:cNvPicPr>
          <p:nvPr/>
        </p:nvPicPr>
        <p:blipFill>
          <a:blip r:embed="rId2"/>
          <a:stretch>
            <a:fillRect/>
          </a:stretch>
        </p:blipFill>
        <p:spPr>
          <a:xfrm>
            <a:off x="8110926" y="1701800"/>
            <a:ext cx="3162300" cy="4508500"/>
          </a:xfrm>
          <a:prstGeom prst="rect">
            <a:avLst/>
          </a:prstGeom>
        </p:spPr>
      </p:pic>
    </p:spTree>
    <p:extLst>
      <p:ext uri="{BB962C8B-B14F-4D97-AF65-F5344CB8AC3E}">
        <p14:creationId xmlns:p14="http://schemas.microsoft.com/office/powerpoint/2010/main" val="2827698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FAF-097D-06A3-38C8-217BA3A35955}"/>
              </a:ext>
            </a:extLst>
          </p:cNvPr>
          <p:cNvSpPr>
            <a:spLocks noGrp="1"/>
          </p:cNvSpPr>
          <p:nvPr>
            <p:ph type="title"/>
          </p:nvPr>
        </p:nvSpPr>
        <p:spPr/>
        <p:txBody>
          <a:bodyPr/>
          <a:lstStyle/>
          <a:p>
            <a:r>
              <a:rPr lang="en-US" dirty="0">
                <a:solidFill>
                  <a:schemeClr val="tx1"/>
                </a:solidFill>
                <a:latin typeface="Arial" panose="020B0604020202020204" pitchFamily="34" charset="0"/>
                <a:cs typeface="Arial" panose="020B0604020202020204" pitchFamily="34" charset="0"/>
              </a:rPr>
              <a:t>Failed 2015 Drone ship Landing</a:t>
            </a:r>
          </a:p>
        </p:txBody>
      </p:sp>
      <p:pic>
        <p:nvPicPr>
          <p:cNvPr id="5" name="Content Placeholder 4" descr="A screenshot of a computer&#10;&#10;Description automatically generated">
            <a:extLst>
              <a:ext uri="{FF2B5EF4-FFF2-40B4-BE49-F238E27FC236}">
                <a16:creationId xmlns:a16="http://schemas.microsoft.com/office/drawing/2014/main" id="{BF7B0A3F-ED02-58DB-7BE4-6AAA1573355C}"/>
              </a:ext>
            </a:extLst>
          </p:cNvPr>
          <p:cNvPicPr>
            <a:picLocks noGrp="1" noChangeAspect="1"/>
          </p:cNvPicPr>
          <p:nvPr>
            <p:ph idx="1"/>
          </p:nvPr>
        </p:nvPicPr>
        <p:blipFill>
          <a:blip r:embed="rId2"/>
          <a:stretch>
            <a:fillRect/>
          </a:stretch>
        </p:blipFill>
        <p:spPr>
          <a:xfrm>
            <a:off x="6423890" y="2466686"/>
            <a:ext cx="4508500" cy="1498600"/>
          </a:xfrm>
        </p:spPr>
      </p:pic>
      <p:sp>
        <p:nvSpPr>
          <p:cNvPr id="6" name="TextBox 5">
            <a:extLst>
              <a:ext uri="{FF2B5EF4-FFF2-40B4-BE49-F238E27FC236}">
                <a16:creationId xmlns:a16="http://schemas.microsoft.com/office/drawing/2014/main" id="{F501FF72-EDDE-12F1-B264-121E0E7607EA}"/>
              </a:ext>
            </a:extLst>
          </p:cNvPr>
          <p:cNvSpPr txBox="1"/>
          <p:nvPr/>
        </p:nvSpPr>
        <p:spPr>
          <a:xfrm>
            <a:off x="1080655" y="2618509"/>
            <a:ext cx="5237018" cy="1477328"/>
          </a:xfrm>
          <a:prstGeom prst="rect">
            <a:avLst/>
          </a:prstGeom>
          <a:noFill/>
        </p:spPr>
        <p:txBody>
          <a:bodyPr wrap="square" rtlCol="0">
            <a:spAutoFit/>
          </a:bodyPr>
          <a:lstStyle/>
          <a:p>
            <a:pPr marL="12700">
              <a:lnSpc>
                <a:spcPct val="100000"/>
              </a:lnSpc>
              <a:spcBef>
                <a:spcPts val="1200"/>
              </a:spcBef>
            </a:pPr>
            <a:endParaRPr lang="en-US" sz="2000" spc="-5" dirty="0">
              <a:solidFill>
                <a:srgbClr val="404040"/>
              </a:solidFill>
              <a:latin typeface="Arial" panose="020B0604020202020204" pitchFamily="34" charset="0"/>
              <a:cs typeface="Arial" panose="020B0604020202020204" pitchFamily="34" charset="0"/>
            </a:endParaRPr>
          </a:p>
          <a:p>
            <a:pPr marL="12700">
              <a:lnSpc>
                <a:spcPct val="100000"/>
              </a:lnSpc>
              <a:spcBef>
                <a:spcPts val="1200"/>
              </a:spcBef>
            </a:pPr>
            <a:r>
              <a:rPr lang="en-US" sz="2000" spc="-5" dirty="0">
                <a:solidFill>
                  <a:srgbClr val="404040"/>
                </a:solidFill>
                <a:latin typeface="Arial" panose="020B0604020202020204" pitchFamily="34" charset="0"/>
                <a:cs typeface="Arial" panose="020B0604020202020204" pitchFamily="34" charset="0"/>
              </a:rPr>
              <a:t>We run the query which return the landing outcome, booster version, payload mass and launch site and we got 2 value I result.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86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C2D2-DE37-4785-80BF-2DE3764FCC29}"/>
              </a:ext>
            </a:extLst>
          </p:cNvPr>
          <p:cNvSpPr>
            <a:spLocks noGrp="1"/>
          </p:cNvSpPr>
          <p:nvPr>
            <p:ph type="title"/>
          </p:nvPr>
        </p:nvSpPr>
        <p:spPr/>
        <p:txBody>
          <a:bodyPr>
            <a:normAutofit/>
          </a:bodyPr>
          <a:lstStyle/>
          <a:p>
            <a:pPr>
              <a:spcAft>
                <a:spcPts val="600"/>
              </a:spcAft>
            </a:pPr>
            <a:r>
              <a:rPr lang="en-US" sz="3600" kern="1200" dirty="0">
                <a:solidFill>
                  <a:schemeClr val="tx1"/>
                </a:solidFill>
                <a:latin typeface="Arial" panose="020B0604020202020204" pitchFamily="34" charset="0"/>
                <a:cs typeface="Arial" panose="020B0604020202020204" pitchFamily="34" charset="0"/>
              </a:rPr>
              <a:t>Rank Landing Outcomes Between 2010-06-04 and 2017-03-20</a:t>
            </a:r>
          </a:p>
        </p:txBody>
      </p:sp>
      <p:pic>
        <p:nvPicPr>
          <p:cNvPr id="5" name="Content Placeholder 4" descr="A screenshot of a computer&#10;&#10;Description automatically generated">
            <a:extLst>
              <a:ext uri="{FF2B5EF4-FFF2-40B4-BE49-F238E27FC236}">
                <a16:creationId xmlns:a16="http://schemas.microsoft.com/office/drawing/2014/main" id="{A01277EF-3A20-E202-31FF-B077B58972B2}"/>
              </a:ext>
            </a:extLst>
          </p:cNvPr>
          <p:cNvPicPr>
            <a:picLocks noGrp="1" noChangeAspect="1"/>
          </p:cNvPicPr>
          <p:nvPr>
            <p:ph idx="1"/>
          </p:nvPr>
        </p:nvPicPr>
        <p:blipFill>
          <a:blip r:embed="rId2"/>
          <a:stretch>
            <a:fillRect/>
          </a:stretch>
        </p:blipFill>
        <p:spPr>
          <a:xfrm>
            <a:off x="3159919" y="2355056"/>
            <a:ext cx="3632200" cy="3492500"/>
          </a:xfrm>
        </p:spPr>
      </p:pic>
      <p:sp>
        <p:nvSpPr>
          <p:cNvPr id="6" name="TextBox 5">
            <a:extLst>
              <a:ext uri="{FF2B5EF4-FFF2-40B4-BE49-F238E27FC236}">
                <a16:creationId xmlns:a16="http://schemas.microsoft.com/office/drawing/2014/main" id="{A2D98AA0-9D03-6ED0-B54B-A1CA2C0DAED8}"/>
              </a:ext>
            </a:extLst>
          </p:cNvPr>
          <p:cNvSpPr txBox="1"/>
          <p:nvPr/>
        </p:nvSpPr>
        <p:spPr>
          <a:xfrm>
            <a:off x="652371" y="2549236"/>
            <a:ext cx="5679156" cy="2308324"/>
          </a:xfrm>
          <a:prstGeom prst="rect">
            <a:avLst/>
          </a:prstGeom>
          <a:noFill/>
        </p:spPr>
        <p:txBody>
          <a:bodyPr wrap="square" rtlCol="0">
            <a:spAutoFit/>
          </a:bodyPr>
          <a:lstStyle/>
          <a:p>
            <a:pPr algn="l"/>
            <a:endParaRPr lang="en-US" b="0" i="0" u="none" strike="noStrike" dirty="0">
              <a:solidFill>
                <a:srgbClr val="000000"/>
              </a:solidFill>
              <a:effectLst/>
              <a:latin typeface="Arial" panose="020B0604020202020204" pitchFamily="34" charset="0"/>
              <a:cs typeface="Arial" panose="020B0604020202020204" pitchFamily="34" charset="0"/>
            </a:endParaRPr>
          </a:p>
          <a:p>
            <a:pPr algn="l"/>
            <a:r>
              <a:rPr lang="en-US" b="0" i="0" u="none" strike="noStrike" dirty="0">
                <a:solidFill>
                  <a:srgbClr val="000000"/>
                </a:solidFill>
                <a:effectLst/>
                <a:latin typeface="Arial" panose="020B0604020202020204" pitchFamily="34" charset="0"/>
                <a:cs typeface="Arial" panose="020B0604020202020204" pitchFamily="34" charset="0"/>
              </a:rPr>
              <a:t>After selecting landing outcomes and their counts, applying a WHERE clause to filter records from March 20, 2010, to June 4, 2010. </a:t>
            </a:r>
            <a:r>
              <a:rPr lang="en-US" dirty="0">
                <a:solidFill>
                  <a:srgbClr val="000000"/>
                </a:solidFill>
                <a:latin typeface="Arial" panose="020B0604020202020204" pitchFamily="34" charset="0"/>
                <a:cs typeface="Arial" panose="020B0604020202020204" pitchFamily="34" charset="0"/>
              </a:rPr>
              <a:t>T</a:t>
            </a:r>
            <a:r>
              <a:rPr lang="en-US" b="0" i="0" u="none" strike="noStrike" dirty="0">
                <a:solidFill>
                  <a:srgbClr val="000000"/>
                </a:solidFill>
                <a:effectLst/>
                <a:latin typeface="Arial" panose="020B0604020202020204" pitchFamily="34" charset="0"/>
                <a:cs typeface="Arial" panose="020B0604020202020204" pitchFamily="34" charset="0"/>
              </a:rPr>
              <a:t>hen grouped the data by landing outcomes using the GROUP BY clause and sorted the groups in descending order with the ORDER BY clause</a:t>
            </a:r>
          </a:p>
          <a:p>
            <a:pPr algn="l"/>
            <a:endParaRPr lang="en-US"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860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Rocket launch">
            <a:extLst>
              <a:ext uri="{FF2B5EF4-FFF2-40B4-BE49-F238E27FC236}">
                <a16:creationId xmlns:a16="http://schemas.microsoft.com/office/drawing/2014/main" id="{9953F5BF-7336-955B-0450-8EEDF68FD942}"/>
              </a:ext>
            </a:extLst>
          </p:cNvPr>
          <p:cNvPicPr>
            <a:picLocks noChangeAspect="1"/>
          </p:cNvPicPr>
          <p:nvPr/>
        </p:nvPicPr>
        <p:blipFill rotWithShape="1">
          <a:blip r:embed="rId2"/>
          <a:srcRect t="15730"/>
          <a:stretch/>
        </p:blipFill>
        <p:spPr>
          <a:xfrm>
            <a:off x="-4" y="10"/>
            <a:ext cx="12192000" cy="6857990"/>
          </a:xfrm>
          <a:prstGeom prst="rect">
            <a:avLst/>
          </a:prstGeom>
        </p:spPr>
      </p:pic>
      <p:sp>
        <p:nvSpPr>
          <p:cNvPr id="2" name="Title 1">
            <a:extLst>
              <a:ext uri="{FF2B5EF4-FFF2-40B4-BE49-F238E27FC236}">
                <a16:creationId xmlns:a16="http://schemas.microsoft.com/office/drawing/2014/main" id="{99C9D38A-3196-3A3D-8E0C-94ECFF3BBEF5}"/>
              </a:ext>
            </a:extLst>
          </p:cNvPr>
          <p:cNvSpPr>
            <a:spLocks noGrp="1"/>
          </p:cNvSpPr>
          <p:nvPr>
            <p:ph type="title"/>
          </p:nvPr>
        </p:nvSpPr>
        <p:spPr>
          <a:xfrm>
            <a:off x="652371" y="647700"/>
            <a:ext cx="4291920" cy="3375660"/>
          </a:xfrm>
        </p:spPr>
        <p:txBody>
          <a:bodyPr vert="horz" lIns="91440" tIns="45720" rIns="91440" bIns="45720" rtlCol="0" anchor="t">
            <a:normAutofit/>
          </a:bodyPr>
          <a:lstStyle/>
          <a:p>
            <a:r>
              <a:rPr lang="en-US" sz="3200"/>
              <a:t>Launch Sites Analysis</a:t>
            </a:r>
          </a:p>
        </p:txBody>
      </p:sp>
    </p:spTree>
    <p:extLst>
      <p:ext uri="{BB962C8B-B14F-4D97-AF65-F5344CB8AC3E}">
        <p14:creationId xmlns:p14="http://schemas.microsoft.com/office/powerpoint/2010/main" val="294167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2FEB-93C4-39F5-AEBA-828682A90104}"/>
              </a:ext>
            </a:extLst>
          </p:cNvPr>
          <p:cNvSpPr>
            <a:spLocks noGrp="1"/>
          </p:cNvSpPr>
          <p:nvPr>
            <p:ph type="title"/>
          </p:nvPr>
        </p:nvSpPr>
        <p:spPr/>
        <p:txBody>
          <a:bodyPr/>
          <a:lstStyle/>
          <a:p>
            <a:r>
              <a:rPr lang="en-US" dirty="0">
                <a:solidFill>
                  <a:schemeClr val="tx1"/>
                </a:solidFill>
              </a:rPr>
              <a:t>Launch site location</a:t>
            </a:r>
          </a:p>
        </p:txBody>
      </p:sp>
      <p:pic>
        <p:nvPicPr>
          <p:cNvPr id="5" name="Content Placeholder 4" descr="A map of the united states&#10;&#10;Description automatically generated">
            <a:extLst>
              <a:ext uri="{FF2B5EF4-FFF2-40B4-BE49-F238E27FC236}">
                <a16:creationId xmlns:a16="http://schemas.microsoft.com/office/drawing/2014/main" id="{E47D3EBB-BE58-9562-CAAE-13C32B6A3EB2}"/>
              </a:ext>
            </a:extLst>
          </p:cNvPr>
          <p:cNvPicPr>
            <a:picLocks noGrp="1" noChangeAspect="1"/>
          </p:cNvPicPr>
          <p:nvPr>
            <p:ph idx="1"/>
          </p:nvPr>
        </p:nvPicPr>
        <p:blipFill>
          <a:blip r:embed="rId2"/>
          <a:stretch>
            <a:fillRect/>
          </a:stretch>
        </p:blipFill>
        <p:spPr>
          <a:xfrm>
            <a:off x="677863" y="2553970"/>
            <a:ext cx="8596312" cy="3094672"/>
          </a:xfrm>
        </p:spPr>
      </p:pic>
      <p:sp>
        <p:nvSpPr>
          <p:cNvPr id="6" name="TextBox 5">
            <a:extLst>
              <a:ext uri="{FF2B5EF4-FFF2-40B4-BE49-F238E27FC236}">
                <a16:creationId xmlns:a16="http://schemas.microsoft.com/office/drawing/2014/main" id="{C6AE2FB0-C281-F0F5-A512-5FC8C252A1C1}"/>
              </a:ext>
            </a:extLst>
          </p:cNvPr>
          <p:cNvSpPr txBox="1"/>
          <p:nvPr/>
        </p:nvSpPr>
        <p:spPr>
          <a:xfrm>
            <a:off x="723900" y="6137564"/>
            <a:ext cx="10553700" cy="369332"/>
          </a:xfrm>
          <a:prstGeom prst="rect">
            <a:avLst/>
          </a:prstGeom>
          <a:noFill/>
        </p:spPr>
        <p:txBody>
          <a:bodyPr wrap="square" rtlCol="0">
            <a:spAutoFit/>
          </a:bodyPr>
          <a:lstStyle/>
          <a:p>
            <a:r>
              <a:rPr lang="en-US" dirty="0"/>
              <a:t>We can see the launch sites. All sites are near ocean </a:t>
            </a:r>
          </a:p>
        </p:txBody>
      </p:sp>
    </p:spTree>
    <p:extLst>
      <p:ext uri="{BB962C8B-B14F-4D97-AF65-F5344CB8AC3E}">
        <p14:creationId xmlns:p14="http://schemas.microsoft.com/office/powerpoint/2010/main" val="4292128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C3F1-ADE7-96B3-E26E-9E1FFAF7B787}"/>
              </a:ext>
            </a:extLst>
          </p:cNvPr>
          <p:cNvSpPr>
            <a:spLocks noGrp="1"/>
          </p:cNvSpPr>
          <p:nvPr>
            <p:ph type="title"/>
          </p:nvPr>
        </p:nvSpPr>
        <p:spPr>
          <a:xfrm>
            <a:off x="652371" y="647700"/>
            <a:ext cx="10625229" cy="654627"/>
          </a:xfrm>
        </p:spPr>
        <p:txBody>
          <a:bodyPr>
            <a:normAutofit/>
          </a:bodyPr>
          <a:lstStyle/>
          <a:p>
            <a:r>
              <a:rPr lang="en-US" dirty="0">
                <a:solidFill>
                  <a:schemeClr val="tx1"/>
                </a:solidFill>
              </a:rPr>
              <a:t>Launch site with color label</a:t>
            </a:r>
          </a:p>
        </p:txBody>
      </p:sp>
      <p:pic>
        <p:nvPicPr>
          <p:cNvPr id="5" name="Content Placeholder 4" descr="A screenshot of a map&#10;&#10;Description automatically generated">
            <a:extLst>
              <a:ext uri="{FF2B5EF4-FFF2-40B4-BE49-F238E27FC236}">
                <a16:creationId xmlns:a16="http://schemas.microsoft.com/office/drawing/2014/main" id="{22C195E9-17D3-6479-A6DA-56AEF0F3682D}"/>
              </a:ext>
            </a:extLst>
          </p:cNvPr>
          <p:cNvPicPr>
            <a:picLocks noGrp="1" noChangeAspect="1"/>
          </p:cNvPicPr>
          <p:nvPr>
            <p:ph idx="1"/>
          </p:nvPr>
        </p:nvPicPr>
        <p:blipFill>
          <a:blip r:embed="rId2"/>
          <a:stretch>
            <a:fillRect/>
          </a:stretch>
        </p:blipFill>
        <p:spPr>
          <a:xfrm>
            <a:off x="603588" y="1644650"/>
            <a:ext cx="2524245" cy="2442441"/>
          </a:xfrm>
        </p:spPr>
      </p:pic>
      <p:pic>
        <p:nvPicPr>
          <p:cNvPr id="7" name="Picture 6" descr="A map of a city&#10;&#10;Description automatically generated">
            <a:extLst>
              <a:ext uri="{FF2B5EF4-FFF2-40B4-BE49-F238E27FC236}">
                <a16:creationId xmlns:a16="http://schemas.microsoft.com/office/drawing/2014/main" id="{97B58333-C02B-CA68-9A45-9F7500628BD4}"/>
              </a:ext>
            </a:extLst>
          </p:cNvPr>
          <p:cNvPicPr>
            <a:picLocks noChangeAspect="1"/>
          </p:cNvPicPr>
          <p:nvPr/>
        </p:nvPicPr>
        <p:blipFill>
          <a:blip r:embed="rId3"/>
          <a:stretch>
            <a:fillRect/>
          </a:stretch>
        </p:blipFill>
        <p:spPr>
          <a:xfrm>
            <a:off x="3376637" y="3889087"/>
            <a:ext cx="3384381" cy="2847339"/>
          </a:xfrm>
          <a:prstGeom prst="rect">
            <a:avLst/>
          </a:prstGeom>
        </p:spPr>
      </p:pic>
      <p:pic>
        <p:nvPicPr>
          <p:cNvPr id="9" name="Picture 8" descr="A map of a location&#10;&#10;Description automatically generated">
            <a:extLst>
              <a:ext uri="{FF2B5EF4-FFF2-40B4-BE49-F238E27FC236}">
                <a16:creationId xmlns:a16="http://schemas.microsoft.com/office/drawing/2014/main" id="{885AF47A-0778-60A3-B691-9408C92733DC}"/>
              </a:ext>
            </a:extLst>
          </p:cNvPr>
          <p:cNvPicPr>
            <a:picLocks noChangeAspect="1"/>
          </p:cNvPicPr>
          <p:nvPr/>
        </p:nvPicPr>
        <p:blipFill>
          <a:blip r:embed="rId4"/>
          <a:stretch>
            <a:fillRect/>
          </a:stretch>
        </p:blipFill>
        <p:spPr>
          <a:xfrm>
            <a:off x="7057569" y="1557944"/>
            <a:ext cx="2006600" cy="27051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EAEF861-C433-CF6B-86AA-7526D636B335}"/>
              </a:ext>
            </a:extLst>
          </p:cNvPr>
          <p:cNvPicPr>
            <a:picLocks noChangeAspect="1"/>
          </p:cNvPicPr>
          <p:nvPr/>
        </p:nvPicPr>
        <p:blipFill>
          <a:blip r:embed="rId5"/>
          <a:stretch>
            <a:fillRect/>
          </a:stretch>
        </p:blipFill>
        <p:spPr>
          <a:xfrm>
            <a:off x="9360720" y="3889087"/>
            <a:ext cx="2400300" cy="2730500"/>
          </a:xfrm>
          <a:prstGeom prst="rect">
            <a:avLst/>
          </a:prstGeom>
        </p:spPr>
      </p:pic>
    </p:spTree>
    <p:extLst>
      <p:ext uri="{BB962C8B-B14F-4D97-AF65-F5344CB8AC3E}">
        <p14:creationId xmlns:p14="http://schemas.microsoft.com/office/powerpoint/2010/main" val="202268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0BDE-D6A8-DFDF-5190-0C680C2FE970}"/>
              </a:ext>
            </a:extLst>
          </p:cNvPr>
          <p:cNvSpPr>
            <a:spLocks noGrp="1"/>
          </p:cNvSpPr>
          <p:nvPr>
            <p:ph type="title"/>
          </p:nvPr>
        </p:nvSpPr>
        <p:spPr/>
        <p:txBody>
          <a:bodyPr/>
          <a:lstStyle/>
          <a:p>
            <a:r>
              <a:rPr lang="en-US" dirty="0">
                <a:solidFill>
                  <a:schemeClr val="tx1"/>
                </a:solidFill>
              </a:rPr>
              <a:t>Launch site </a:t>
            </a:r>
          </a:p>
        </p:txBody>
      </p:sp>
      <p:pic>
        <p:nvPicPr>
          <p:cNvPr id="5" name="Content Placeholder 4" descr="A map of a city&#10;&#10;Description automatically generated">
            <a:extLst>
              <a:ext uri="{FF2B5EF4-FFF2-40B4-BE49-F238E27FC236}">
                <a16:creationId xmlns:a16="http://schemas.microsoft.com/office/drawing/2014/main" id="{DA26F2AA-C241-0C37-E650-061D954F480D}"/>
              </a:ext>
            </a:extLst>
          </p:cNvPr>
          <p:cNvPicPr>
            <a:picLocks noGrp="1" noChangeAspect="1"/>
          </p:cNvPicPr>
          <p:nvPr>
            <p:ph idx="1"/>
          </p:nvPr>
        </p:nvPicPr>
        <p:blipFill>
          <a:blip r:embed="rId2"/>
          <a:stretch>
            <a:fillRect/>
          </a:stretch>
        </p:blipFill>
        <p:spPr>
          <a:xfrm>
            <a:off x="4070321" y="1809750"/>
            <a:ext cx="2269891" cy="3848100"/>
          </a:xfrm>
        </p:spPr>
      </p:pic>
      <p:pic>
        <p:nvPicPr>
          <p:cNvPr id="7" name="Picture 6" descr="A map of a highway&#10;&#10;Description automatically generated">
            <a:extLst>
              <a:ext uri="{FF2B5EF4-FFF2-40B4-BE49-F238E27FC236}">
                <a16:creationId xmlns:a16="http://schemas.microsoft.com/office/drawing/2014/main" id="{82166ED1-A1FA-6DFE-667A-EF6E0F2D11CC}"/>
              </a:ext>
            </a:extLst>
          </p:cNvPr>
          <p:cNvPicPr>
            <a:picLocks noChangeAspect="1"/>
          </p:cNvPicPr>
          <p:nvPr/>
        </p:nvPicPr>
        <p:blipFill>
          <a:blip r:embed="rId3"/>
          <a:stretch>
            <a:fillRect/>
          </a:stretch>
        </p:blipFill>
        <p:spPr>
          <a:xfrm>
            <a:off x="652371" y="1794753"/>
            <a:ext cx="3351593" cy="2558851"/>
          </a:xfrm>
          <a:prstGeom prst="rect">
            <a:avLst/>
          </a:prstGeom>
        </p:spPr>
      </p:pic>
      <p:pic>
        <p:nvPicPr>
          <p:cNvPr id="9" name="Picture 8" descr="A map with orange circles and black text&#10;&#10;Description automatically generated">
            <a:extLst>
              <a:ext uri="{FF2B5EF4-FFF2-40B4-BE49-F238E27FC236}">
                <a16:creationId xmlns:a16="http://schemas.microsoft.com/office/drawing/2014/main" id="{6C2A5E2C-8499-1EFA-4815-B0DE19874E45}"/>
              </a:ext>
            </a:extLst>
          </p:cNvPr>
          <p:cNvPicPr>
            <a:picLocks noChangeAspect="1"/>
          </p:cNvPicPr>
          <p:nvPr/>
        </p:nvPicPr>
        <p:blipFill>
          <a:blip r:embed="rId4"/>
          <a:stretch>
            <a:fillRect/>
          </a:stretch>
        </p:blipFill>
        <p:spPr>
          <a:xfrm>
            <a:off x="6496875" y="1778000"/>
            <a:ext cx="3530600" cy="3302000"/>
          </a:xfrm>
          <a:prstGeom prst="rect">
            <a:avLst/>
          </a:prstGeom>
        </p:spPr>
      </p:pic>
      <p:pic>
        <p:nvPicPr>
          <p:cNvPr id="11" name="Picture 10" descr="A screen shot of a phone&#10;&#10;Description automatically generated">
            <a:extLst>
              <a:ext uri="{FF2B5EF4-FFF2-40B4-BE49-F238E27FC236}">
                <a16:creationId xmlns:a16="http://schemas.microsoft.com/office/drawing/2014/main" id="{11644E6E-7577-055E-6DB0-7B98A9FE95CF}"/>
              </a:ext>
            </a:extLst>
          </p:cNvPr>
          <p:cNvPicPr>
            <a:picLocks noChangeAspect="1"/>
          </p:cNvPicPr>
          <p:nvPr/>
        </p:nvPicPr>
        <p:blipFill>
          <a:blip r:embed="rId5"/>
          <a:stretch>
            <a:fillRect/>
          </a:stretch>
        </p:blipFill>
        <p:spPr>
          <a:xfrm>
            <a:off x="652371" y="4353027"/>
            <a:ext cx="2387600" cy="2286000"/>
          </a:xfrm>
          <a:prstGeom prst="rect">
            <a:avLst/>
          </a:prstGeom>
        </p:spPr>
      </p:pic>
      <p:sp>
        <p:nvSpPr>
          <p:cNvPr id="12" name="TextBox 11">
            <a:extLst>
              <a:ext uri="{FF2B5EF4-FFF2-40B4-BE49-F238E27FC236}">
                <a16:creationId xmlns:a16="http://schemas.microsoft.com/office/drawing/2014/main" id="{C6018C69-125F-A059-FE41-0711B1C7A1D9}"/>
              </a:ext>
            </a:extLst>
          </p:cNvPr>
          <p:cNvSpPr txBox="1"/>
          <p:nvPr/>
        </p:nvSpPr>
        <p:spPr>
          <a:xfrm>
            <a:off x="6774873" y="5496027"/>
            <a:ext cx="4876800" cy="369332"/>
          </a:xfrm>
          <a:prstGeom prst="rect">
            <a:avLst/>
          </a:prstGeom>
          <a:noFill/>
        </p:spPr>
        <p:txBody>
          <a:bodyPr wrap="square" rtlCol="0">
            <a:spAutoFit/>
          </a:bodyPr>
          <a:lstStyle/>
          <a:p>
            <a:r>
              <a:rPr lang="en-US" dirty="0"/>
              <a:t>We can see the lunch sites are near coastline</a:t>
            </a:r>
          </a:p>
        </p:txBody>
      </p:sp>
    </p:spTree>
    <p:extLst>
      <p:ext uri="{BB962C8B-B14F-4D97-AF65-F5344CB8AC3E}">
        <p14:creationId xmlns:p14="http://schemas.microsoft.com/office/powerpoint/2010/main" val="405862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ashboard of a car">
            <a:extLst>
              <a:ext uri="{FF2B5EF4-FFF2-40B4-BE49-F238E27FC236}">
                <a16:creationId xmlns:a16="http://schemas.microsoft.com/office/drawing/2014/main" id="{D2EB3D28-EC03-A3B7-3784-51F0827D499C}"/>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2" name="Title 1">
            <a:extLst>
              <a:ext uri="{FF2B5EF4-FFF2-40B4-BE49-F238E27FC236}">
                <a16:creationId xmlns:a16="http://schemas.microsoft.com/office/drawing/2014/main" id="{F1DD0039-0295-0622-DD18-2392EDC5632C}"/>
              </a:ext>
            </a:extLst>
          </p:cNvPr>
          <p:cNvSpPr>
            <a:spLocks noGrp="1"/>
          </p:cNvSpPr>
          <p:nvPr>
            <p:ph type="title"/>
          </p:nvPr>
        </p:nvSpPr>
        <p:spPr>
          <a:xfrm>
            <a:off x="647700" y="1327354"/>
            <a:ext cx="5448300" cy="3435145"/>
          </a:xfrm>
        </p:spPr>
        <p:txBody>
          <a:bodyPr vert="horz" lIns="91440" tIns="45720" rIns="91440" bIns="45720" rtlCol="0" anchor="b">
            <a:normAutofit/>
          </a:bodyPr>
          <a:lstStyle/>
          <a:p>
            <a:r>
              <a:rPr lang="en-US"/>
              <a:t>Build dashboard with ploty dash</a:t>
            </a:r>
            <a:endParaRPr lang="en-US" dirty="0"/>
          </a:p>
        </p:txBody>
      </p:sp>
    </p:spTree>
    <p:extLst>
      <p:ext uri="{BB962C8B-B14F-4D97-AF65-F5344CB8AC3E}">
        <p14:creationId xmlns:p14="http://schemas.microsoft.com/office/powerpoint/2010/main" val="319522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D395-75C1-0026-4588-BFC5E3FD3377}"/>
              </a:ext>
            </a:extLst>
          </p:cNvPr>
          <p:cNvSpPr>
            <a:spLocks noGrp="1"/>
          </p:cNvSpPr>
          <p:nvPr>
            <p:ph type="title"/>
          </p:nvPr>
        </p:nvSpPr>
        <p:spPr/>
        <p:txBody>
          <a:bodyPr>
            <a:normAutofit/>
          </a:bodyPr>
          <a:lstStyle/>
          <a:p>
            <a:r>
              <a:rPr lang="en-US" dirty="0">
                <a:solidFill>
                  <a:schemeClr val="tx1"/>
                </a:solidFill>
              </a:rPr>
              <a:t>The chart showing the percentage achieved by each launch site</a:t>
            </a:r>
          </a:p>
        </p:txBody>
      </p:sp>
      <p:pic>
        <p:nvPicPr>
          <p:cNvPr id="7" name="Content Placeholder 6" descr="A pie chart with numbers and a number of text&#10;&#10;Description automatically generated with medium confidence">
            <a:extLst>
              <a:ext uri="{FF2B5EF4-FFF2-40B4-BE49-F238E27FC236}">
                <a16:creationId xmlns:a16="http://schemas.microsoft.com/office/drawing/2014/main" id="{DC17B61A-45B0-A61C-E69B-6284AE2B2447}"/>
              </a:ext>
            </a:extLst>
          </p:cNvPr>
          <p:cNvPicPr>
            <a:picLocks noGrp="1" noChangeAspect="1"/>
          </p:cNvPicPr>
          <p:nvPr>
            <p:ph idx="1"/>
          </p:nvPr>
        </p:nvPicPr>
        <p:blipFill>
          <a:blip r:embed="rId2"/>
          <a:stretch>
            <a:fillRect/>
          </a:stretch>
        </p:blipFill>
        <p:spPr>
          <a:xfrm>
            <a:off x="6096000" y="2121477"/>
            <a:ext cx="5473700" cy="3048000"/>
          </a:xfrm>
        </p:spPr>
      </p:pic>
      <p:sp>
        <p:nvSpPr>
          <p:cNvPr id="8" name="TextBox 7">
            <a:extLst>
              <a:ext uri="{FF2B5EF4-FFF2-40B4-BE49-F238E27FC236}">
                <a16:creationId xmlns:a16="http://schemas.microsoft.com/office/drawing/2014/main" id="{D7943DFD-2895-4CFC-1038-9CA5C6E2FC19}"/>
              </a:ext>
            </a:extLst>
          </p:cNvPr>
          <p:cNvSpPr txBox="1"/>
          <p:nvPr/>
        </p:nvSpPr>
        <p:spPr>
          <a:xfrm>
            <a:off x="900545" y="2466109"/>
            <a:ext cx="5195455" cy="923330"/>
          </a:xfrm>
          <a:prstGeom prst="rect">
            <a:avLst/>
          </a:prstGeom>
          <a:noFill/>
        </p:spPr>
        <p:txBody>
          <a:bodyPr wrap="square" rtlCol="0">
            <a:spAutoFit/>
          </a:bodyPr>
          <a:lstStyle/>
          <a:p>
            <a:r>
              <a:rPr lang="en-US" dirty="0"/>
              <a:t>We can see the KSC LC-39 has most successful launches followed by CCAFS LCC-40 site</a:t>
            </a:r>
          </a:p>
          <a:p>
            <a:endParaRPr lang="en-US" dirty="0"/>
          </a:p>
        </p:txBody>
      </p:sp>
    </p:spTree>
    <p:extLst>
      <p:ext uri="{BB962C8B-B14F-4D97-AF65-F5344CB8AC3E}">
        <p14:creationId xmlns:p14="http://schemas.microsoft.com/office/powerpoint/2010/main" val="117827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7506-C138-7AC5-196F-9A1D499B8BA7}"/>
              </a:ext>
            </a:extLst>
          </p:cNvPr>
          <p:cNvSpPr>
            <a:spLocks noGrp="1"/>
          </p:cNvSpPr>
          <p:nvPr>
            <p:ph type="title"/>
          </p:nvPr>
        </p:nvSpPr>
        <p:spPr>
          <a:xfrm>
            <a:off x="652371" y="647700"/>
            <a:ext cx="10625229" cy="807027"/>
          </a:xfrm>
        </p:spPr>
        <p:txBody>
          <a:bodyPr/>
          <a:lstStyle/>
          <a:p>
            <a:r>
              <a:rPr lang="en-US" dirty="0">
                <a:solidFill>
                  <a:schemeClr val="tx1"/>
                </a:solidFill>
              </a:rPr>
              <a:t>Introduction</a:t>
            </a:r>
          </a:p>
        </p:txBody>
      </p:sp>
      <p:sp>
        <p:nvSpPr>
          <p:cNvPr id="3" name="Content Placeholder 2">
            <a:extLst>
              <a:ext uri="{FF2B5EF4-FFF2-40B4-BE49-F238E27FC236}">
                <a16:creationId xmlns:a16="http://schemas.microsoft.com/office/drawing/2014/main" id="{BB1665A3-43D0-65DE-6176-73BE52AF8366}"/>
              </a:ext>
            </a:extLst>
          </p:cNvPr>
          <p:cNvSpPr>
            <a:spLocks noGrp="1"/>
          </p:cNvSpPr>
          <p:nvPr>
            <p:ph idx="1"/>
          </p:nvPr>
        </p:nvSpPr>
        <p:spPr>
          <a:xfrm>
            <a:off x="652371" y="1690255"/>
            <a:ext cx="10620855" cy="4724399"/>
          </a:xfrm>
        </p:spPr>
        <p:txBody>
          <a:bodyPr>
            <a:normAutofit/>
          </a:bodyPr>
          <a:lstStyle/>
          <a:p>
            <a:pPr marL="0" indent="0">
              <a:buNone/>
            </a:pPr>
            <a:r>
              <a:rPr lang="en-US" b="1" i="0" u="none" strike="noStrike" dirty="0">
                <a:solidFill>
                  <a:srgbClr val="000000"/>
                </a:solidFill>
                <a:effectLst/>
                <a:latin typeface="-webkit-standard"/>
              </a:rPr>
              <a:t>Project background:- </a:t>
            </a:r>
          </a:p>
          <a:p>
            <a:r>
              <a:rPr lang="en-US" b="0" i="0" u="none" strike="noStrike" dirty="0">
                <a:solidFill>
                  <a:srgbClr val="000000"/>
                </a:solidFill>
                <a:effectLst/>
                <a:latin typeface="-webkit-standard"/>
              </a:rPr>
              <a:t>SpaceX, leveraging the reusability of Falcon 9's first stage, offers rocket launches at $62 million—significantly cheaper than competitors' rates of $165 million. The capability to predict the successful landing of this first stage can directly influence cost estimations for launches. This project aims to develop a machine learning pipeline to forecast the likelihood of the first stage landing successfully, providing crucial competitive insights for companies looking to challenge SpaceX in the market</a:t>
            </a:r>
          </a:p>
          <a:p>
            <a:pPr marL="0" indent="0">
              <a:buNone/>
            </a:pPr>
            <a:r>
              <a:rPr lang="en-US" dirty="0">
                <a:solidFill>
                  <a:srgbClr val="000000"/>
                </a:solidFill>
                <a:latin typeface="-webkit-standard"/>
              </a:rPr>
              <a:t>Problems:-</a:t>
            </a:r>
          </a:p>
          <a:p>
            <a:r>
              <a:rPr lang="en-US" dirty="0"/>
              <a:t>What are the critical factors that influence the successful landing of the rocket's first stage?</a:t>
            </a:r>
          </a:p>
          <a:p>
            <a:r>
              <a:rPr lang="en-US" dirty="0"/>
              <a:t>How do different variables interact to affect the success rate of the rocket's landing?</a:t>
            </a:r>
          </a:p>
          <a:p>
            <a:r>
              <a:rPr lang="en-US" dirty="0"/>
              <a:t>What specific operating conditions are essential to ensure a successful landing program?</a:t>
            </a:r>
          </a:p>
        </p:txBody>
      </p:sp>
    </p:spTree>
    <p:extLst>
      <p:ext uri="{BB962C8B-B14F-4D97-AF65-F5344CB8AC3E}">
        <p14:creationId xmlns:p14="http://schemas.microsoft.com/office/powerpoint/2010/main" val="2501647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2A85-12E9-27BA-AC20-8A92706124FE}"/>
              </a:ext>
            </a:extLst>
          </p:cNvPr>
          <p:cNvSpPr>
            <a:spLocks noGrp="1"/>
          </p:cNvSpPr>
          <p:nvPr>
            <p:ph type="title"/>
          </p:nvPr>
        </p:nvSpPr>
        <p:spPr/>
        <p:txBody>
          <a:bodyPr/>
          <a:lstStyle/>
          <a:p>
            <a:r>
              <a:rPr lang="en-US" dirty="0">
                <a:solidFill>
                  <a:schemeClr val="tx1"/>
                </a:solidFill>
              </a:rPr>
              <a:t>Highest success rate launch site</a:t>
            </a:r>
          </a:p>
        </p:txBody>
      </p:sp>
      <p:sp>
        <p:nvSpPr>
          <p:cNvPr id="3" name="Content Placeholder 2">
            <a:extLst>
              <a:ext uri="{FF2B5EF4-FFF2-40B4-BE49-F238E27FC236}">
                <a16:creationId xmlns:a16="http://schemas.microsoft.com/office/drawing/2014/main" id="{7229C4F8-AEAC-7D72-0AAF-28863A5ABAE5}"/>
              </a:ext>
            </a:extLst>
          </p:cNvPr>
          <p:cNvSpPr>
            <a:spLocks noGrp="1"/>
          </p:cNvSpPr>
          <p:nvPr>
            <p:ph idx="1"/>
          </p:nvPr>
        </p:nvSpPr>
        <p:spPr>
          <a:xfrm>
            <a:off x="652371" y="5063248"/>
            <a:ext cx="10620855" cy="880351"/>
          </a:xfrm>
        </p:spPr>
        <p:txBody>
          <a:bodyPr/>
          <a:lstStyle/>
          <a:p>
            <a:pPr marL="0" indent="0">
              <a:buNone/>
            </a:pPr>
            <a:r>
              <a:rPr lang="en-US" sz="2000" spc="-5" dirty="0">
                <a:solidFill>
                  <a:srgbClr val="404040"/>
                </a:solidFill>
                <a:latin typeface="Carlito"/>
                <a:cs typeface="Carlito"/>
              </a:rPr>
              <a:t>KSC LC-39A has </a:t>
            </a:r>
            <a:r>
              <a:rPr lang="en-US" sz="2000" dirty="0">
                <a:solidFill>
                  <a:srgbClr val="404040"/>
                </a:solidFill>
                <a:latin typeface="Carlito"/>
                <a:cs typeface="Carlito"/>
              </a:rPr>
              <a:t>the </a:t>
            </a:r>
            <a:r>
              <a:rPr lang="en-US" sz="2000" spc="-10" dirty="0">
                <a:solidFill>
                  <a:srgbClr val="404040"/>
                </a:solidFill>
                <a:latin typeface="Carlito"/>
                <a:cs typeface="Carlito"/>
              </a:rPr>
              <a:t>highest </a:t>
            </a:r>
            <a:r>
              <a:rPr lang="en-US" sz="2000" dirty="0">
                <a:solidFill>
                  <a:srgbClr val="404040"/>
                </a:solidFill>
                <a:latin typeface="Carlito"/>
                <a:cs typeface="Carlito"/>
              </a:rPr>
              <a:t>success </a:t>
            </a:r>
            <a:r>
              <a:rPr lang="en-US" sz="2000" spc="-40" dirty="0">
                <a:solidFill>
                  <a:srgbClr val="404040"/>
                </a:solidFill>
                <a:latin typeface="Carlito"/>
                <a:cs typeface="Carlito"/>
              </a:rPr>
              <a:t>rate </a:t>
            </a:r>
            <a:r>
              <a:rPr lang="en-US" sz="2000" spc="-5" dirty="0">
                <a:solidFill>
                  <a:srgbClr val="404040"/>
                </a:solidFill>
                <a:latin typeface="Carlito"/>
                <a:cs typeface="Carlito"/>
              </a:rPr>
              <a:t>with </a:t>
            </a:r>
            <a:r>
              <a:rPr lang="en-US" sz="2000" dirty="0">
                <a:solidFill>
                  <a:srgbClr val="404040"/>
                </a:solidFill>
                <a:latin typeface="Carlito"/>
                <a:cs typeface="Carlito"/>
              </a:rPr>
              <a:t>10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landings and 3 </a:t>
            </a:r>
            <a:r>
              <a:rPr lang="en-US" sz="2000" spc="-20" dirty="0">
                <a:solidFill>
                  <a:srgbClr val="404040"/>
                </a:solidFill>
                <a:latin typeface="Carlito"/>
                <a:cs typeface="Carlito"/>
              </a:rPr>
              <a:t>failed</a:t>
            </a:r>
            <a:r>
              <a:rPr lang="en-US" sz="2000" spc="-105" dirty="0">
                <a:solidFill>
                  <a:srgbClr val="404040"/>
                </a:solidFill>
                <a:latin typeface="Carlito"/>
                <a:cs typeface="Carlito"/>
              </a:rPr>
              <a:t> </a:t>
            </a:r>
            <a:r>
              <a:rPr lang="en-US" sz="2000" dirty="0">
                <a:solidFill>
                  <a:srgbClr val="404040"/>
                </a:solidFill>
                <a:latin typeface="Carlito"/>
                <a:cs typeface="Carlito"/>
              </a:rPr>
              <a:t>landings</a:t>
            </a:r>
            <a:endParaRPr lang="en-US" sz="2000" dirty="0">
              <a:latin typeface="Carlito"/>
              <a:cs typeface="Carlito"/>
            </a:endParaRPr>
          </a:p>
        </p:txBody>
      </p:sp>
      <p:pic>
        <p:nvPicPr>
          <p:cNvPr id="5" name="Picture 4" descr="A pie chart with a red and blue circle&#10;&#10;Description automatically generated">
            <a:extLst>
              <a:ext uri="{FF2B5EF4-FFF2-40B4-BE49-F238E27FC236}">
                <a16:creationId xmlns:a16="http://schemas.microsoft.com/office/drawing/2014/main" id="{37DA8284-A647-DA56-4233-82303E473021}"/>
              </a:ext>
            </a:extLst>
          </p:cNvPr>
          <p:cNvPicPr>
            <a:picLocks noChangeAspect="1"/>
          </p:cNvPicPr>
          <p:nvPr/>
        </p:nvPicPr>
        <p:blipFill>
          <a:blip r:embed="rId2"/>
          <a:stretch>
            <a:fillRect/>
          </a:stretch>
        </p:blipFill>
        <p:spPr>
          <a:xfrm>
            <a:off x="1197610" y="1866599"/>
            <a:ext cx="7772400" cy="2954272"/>
          </a:xfrm>
          <a:prstGeom prst="rect">
            <a:avLst/>
          </a:prstGeom>
        </p:spPr>
      </p:pic>
    </p:spTree>
    <p:extLst>
      <p:ext uri="{BB962C8B-B14F-4D97-AF65-F5344CB8AC3E}">
        <p14:creationId xmlns:p14="http://schemas.microsoft.com/office/powerpoint/2010/main" val="3683649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C15-9C92-17EB-5BF6-A53BB0D84334}"/>
              </a:ext>
            </a:extLst>
          </p:cNvPr>
          <p:cNvSpPr>
            <a:spLocks noGrp="1"/>
          </p:cNvSpPr>
          <p:nvPr>
            <p:ph type="title"/>
          </p:nvPr>
        </p:nvSpPr>
        <p:spPr/>
        <p:txBody>
          <a:bodyPr>
            <a:normAutofit/>
          </a:bodyPr>
          <a:lstStyle/>
          <a:p>
            <a:r>
              <a:rPr lang="en-US" sz="2800" kern="1200" dirty="0">
                <a:solidFill>
                  <a:schemeClr val="tx1"/>
                </a:solidFill>
                <a:latin typeface="Abadi" panose="020B0604020104020204" pitchFamily="34" charset="0"/>
                <a:ea typeface="+mj-ea"/>
                <a:cs typeface="+mj-cs"/>
              </a:rPr>
              <a:t>Payload vs Launch Outcome for all sites, with different payload selected in the range slider</a:t>
            </a:r>
            <a:endParaRPr lang="en-US" sz="2800" dirty="0">
              <a:solidFill>
                <a:schemeClr val="tx1"/>
              </a:solidFill>
            </a:endParaRPr>
          </a:p>
        </p:txBody>
      </p:sp>
      <p:pic>
        <p:nvPicPr>
          <p:cNvPr id="5" name="Content Placeholder 4" descr="A graph with colorful dots&#10;&#10;Description automatically generated">
            <a:extLst>
              <a:ext uri="{FF2B5EF4-FFF2-40B4-BE49-F238E27FC236}">
                <a16:creationId xmlns:a16="http://schemas.microsoft.com/office/drawing/2014/main" id="{D6E03DB8-0D7D-F079-33F0-D22517AF2D72}"/>
              </a:ext>
            </a:extLst>
          </p:cNvPr>
          <p:cNvPicPr>
            <a:picLocks noGrp="1" noChangeAspect="1"/>
          </p:cNvPicPr>
          <p:nvPr>
            <p:ph idx="1"/>
          </p:nvPr>
        </p:nvPicPr>
        <p:blipFill>
          <a:blip r:embed="rId2"/>
          <a:stretch>
            <a:fillRect/>
          </a:stretch>
        </p:blipFill>
        <p:spPr>
          <a:xfrm>
            <a:off x="652370" y="1997710"/>
            <a:ext cx="10437995" cy="2032000"/>
          </a:xfrm>
        </p:spPr>
      </p:pic>
    </p:spTree>
    <p:extLst>
      <p:ext uri="{BB962C8B-B14F-4D97-AF65-F5344CB8AC3E}">
        <p14:creationId xmlns:p14="http://schemas.microsoft.com/office/powerpoint/2010/main" val="2684003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E2C07A87-E738-CA55-3B7B-07011ED3EB45}"/>
              </a:ext>
            </a:extLst>
          </p:cNvPr>
          <p:cNvPicPr>
            <a:picLocks noChangeAspect="1"/>
          </p:cNvPicPr>
          <p:nvPr/>
        </p:nvPicPr>
        <p:blipFill rotWithShape="1">
          <a:blip r:embed="rId2"/>
          <a:srcRect t="1220" b="14510"/>
          <a:stretch/>
        </p:blipFill>
        <p:spPr>
          <a:xfrm>
            <a:off x="-1" y="10"/>
            <a:ext cx="12192000" cy="6857990"/>
          </a:xfrm>
          <a:prstGeom prst="rect">
            <a:avLst/>
          </a:prstGeom>
        </p:spPr>
      </p:pic>
      <p:sp>
        <p:nvSpPr>
          <p:cNvPr id="2" name="Title 1">
            <a:extLst>
              <a:ext uri="{FF2B5EF4-FFF2-40B4-BE49-F238E27FC236}">
                <a16:creationId xmlns:a16="http://schemas.microsoft.com/office/drawing/2014/main" id="{5157A561-CC11-2EBE-FCC2-2F2756533665}"/>
              </a:ext>
            </a:extLst>
          </p:cNvPr>
          <p:cNvSpPr>
            <a:spLocks noGrp="1"/>
          </p:cNvSpPr>
          <p:nvPr>
            <p:ph type="title"/>
          </p:nvPr>
        </p:nvSpPr>
        <p:spPr>
          <a:xfrm>
            <a:off x="647700" y="1327354"/>
            <a:ext cx="5448300" cy="3435145"/>
          </a:xfrm>
        </p:spPr>
        <p:txBody>
          <a:bodyPr vert="horz" lIns="91440" tIns="45720" rIns="91440" bIns="45720" rtlCol="0" anchor="b">
            <a:normAutofit/>
          </a:bodyPr>
          <a:lstStyle/>
          <a:p>
            <a:r>
              <a:rPr lang="en-US" dirty="0"/>
              <a:t>Predictive analysis (classification)</a:t>
            </a:r>
          </a:p>
        </p:txBody>
      </p:sp>
    </p:spTree>
    <p:extLst>
      <p:ext uri="{BB962C8B-B14F-4D97-AF65-F5344CB8AC3E}">
        <p14:creationId xmlns:p14="http://schemas.microsoft.com/office/powerpoint/2010/main" val="14865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8B2F-56C1-01D0-A125-19A6F508C8E8}"/>
              </a:ext>
            </a:extLst>
          </p:cNvPr>
          <p:cNvSpPr>
            <a:spLocks noGrp="1"/>
          </p:cNvSpPr>
          <p:nvPr>
            <p:ph type="title"/>
          </p:nvPr>
        </p:nvSpPr>
        <p:spPr/>
        <p:txBody>
          <a:bodyPr/>
          <a:lstStyle/>
          <a:p>
            <a:r>
              <a:rPr lang="en-US" dirty="0">
                <a:solidFill>
                  <a:schemeClr val="tx1"/>
                </a:solidFill>
              </a:rPr>
              <a:t>Classification accuracy</a:t>
            </a:r>
          </a:p>
        </p:txBody>
      </p:sp>
      <p:sp>
        <p:nvSpPr>
          <p:cNvPr id="3" name="Content Placeholder 2">
            <a:extLst>
              <a:ext uri="{FF2B5EF4-FFF2-40B4-BE49-F238E27FC236}">
                <a16:creationId xmlns:a16="http://schemas.microsoft.com/office/drawing/2014/main" id="{25CE4327-417B-34A3-E689-00305B855F2A}"/>
              </a:ext>
            </a:extLst>
          </p:cNvPr>
          <p:cNvSpPr>
            <a:spLocks noGrp="1"/>
          </p:cNvSpPr>
          <p:nvPr>
            <p:ph idx="1"/>
          </p:nvPr>
        </p:nvSpPr>
        <p:spPr/>
        <p:txBody>
          <a:bodyPr/>
          <a:lstStyle/>
          <a:p>
            <a:r>
              <a:rPr lang="en-US" b="0" i="0" u="none" strike="noStrike" dirty="0">
                <a:solidFill>
                  <a:srgbClr val="000000"/>
                </a:solidFill>
                <a:effectLst/>
                <a:latin typeface="-webkit-standard"/>
              </a:rPr>
              <a:t>All models achieved a similar accuracy of 83.33% on the test set, which is notable given the small sample size of only 18. </a:t>
            </a:r>
          </a:p>
          <a:p>
            <a:r>
              <a:rPr lang="en-US" b="0" i="0" u="none" strike="noStrike" dirty="0">
                <a:solidFill>
                  <a:srgbClr val="000000"/>
                </a:solidFill>
                <a:effectLst/>
                <a:latin typeface="-webkit-standard"/>
              </a:rPr>
              <a:t>This limited size can lead to significant fluctuations in accuracy results, as observed with the Decision Tree Classifier across multiple runs. </a:t>
            </a:r>
          </a:p>
          <a:p>
            <a:r>
              <a:rPr lang="en-US" b="0" i="0" u="none" strike="noStrike" dirty="0">
                <a:solidFill>
                  <a:srgbClr val="000000"/>
                </a:solidFill>
                <a:effectLst/>
                <a:latin typeface="-webkit-standard"/>
              </a:rPr>
              <a:t>More data is needed to reliably determine the most effective model.</a:t>
            </a:r>
            <a:endParaRPr lang="en-US" dirty="0"/>
          </a:p>
        </p:txBody>
      </p:sp>
      <p:pic>
        <p:nvPicPr>
          <p:cNvPr id="5" name="Picture 4" descr="A white rectangular sign with red text&#10;&#10;Description automatically generated">
            <a:extLst>
              <a:ext uri="{FF2B5EF4-FFF2-40B4-BE49-F238E27FC236}">
                <a16:creationId xmlns:a16="http://schemas.microsoft.com/office/drawing/2014/main" id="{8DB38424-895C-7F06-9313-089FE6093D0B}"/>
              </a:ext>
            </a:extLst>
          </p:cNvPr>
          <p:cNvPicPr>
            <a:picLocks noChangeAspect="1"/>
          </p:cNvPicPr>
          <p:nvPr/>
        </p:nvPicPr>
        <p:blipFill>
          <a:blip r:embed="rId2"/>
          <a:stretch>
            <a:fillRect/>
          </a:stretch>
        </p:blipFill>
        <p:spPr>
          <a:xfrm>
            <a:off x="2434409" y="4956991"/>
            <a:ext cx="4292600" cy="889000"/>
          </a:xfrm>
          <a:prstGeom prst="rect">
            <a:avLst/>
          </a:prstGeom>
        </p:spPr>
      </p:pic>
    </p:spTree>
    <p:extLst>
      <p:ext uri="{BB962C8B-B14F-4D97-AF65-F5344CB8AC3E}">
        <p14:creationId xmlns:p14="http://schemas.microsoft.com/office/powerpoint/2010/main" val="1700734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B697-9444-5F3B-AC2D-AC6C4774E9AC}"/>
              </a:ext>
            </a:extLst>
          </p:cNvPr>
          <p:cNvSpPr>
            <a:spLocks noGrp="1"/>
          </p:cNvSpPr>
          <p:nvPr>
            <p:ph type="title"/>
          </p:nvPr>
        </p:nvSpPr>
        <p:spPr>
          <a:xfrm>
            <a:off x="652371" y="647701"/>
            <a:ext cx="10625229" cy="723900"/>
          </a:xfrm>
        </p:spPr>
        <p:txBody>
          <a:bodyPr/>
          <a:lstStyle/>
          <a:p>
            <a:r>
              <a:rPr lang="en-US" dirty="0">
                <a:solidFill>
                  <a:schemeClr val="tx1"/>
                </a:solidFill>
              </a:rPr>
              <a:t>Confusion matrix</a:t>
            </a:r>
          </a:p>
        </p:txBody>
      </p:sp>
      <p:pic>
        <p:nvPicPr>
          <p:cNvPr id="5" name="Content Placeholder 4" descr="A diagram of different colored squares&#10;&#10;Description automatically generated">
            <a:extLst>
              <a:ext uri="{FF2B5EF4-FFF2-40B4-BE49-F238E27FC236}">
                <a16:creationId xmlns:a16="http://schemas.microsoft.com/office/drawing/2014/main" id="{F8AB594D-4FE3-5609-C38C-F1F2D252B7F3}"/>
              </a:ext>
            </a:extLst>
          </p:cNvPr>
          <p:cNvPicPr>
            <a:picLocks noGrp="1" noChangeAspect="1"/>
          </p:cNvPicPr>
          <p:nvPr>
            <p:ph idx="1"/>
          </p:nvPr>
        </p:nvPicPr>
        <p:blipFill>
          <a:blip r:embed="rId2"/>
          <a:stretch>
            <a:fillRect/>
          </a:stretch>
        </p:blipFill>
        <p:spPr>
          <a:xfrm>
            <a:off x="6480572" y="2043248"/>
            <a:ext cx="5155950" cy="3848100"/>
          </a:xfrm>
        </p:spPr>
      </p:pic>
      <p:sp>
        <p:nvSpPr>
          <p:cNvPr id="6" name="TextBox 5">
            <a:extLst>
              <a:ext uri="{FF2B5EF4-FFF2-40B4-BE49-F238E27FC236}">
                <a16:creationId xmlns:a16="http://schemas.microsoft.com/office/drawing/2014/main" id="{8891E46E-C193-E9D0-E012-A338BE0C55B7}"/>
              </a:ext>
            </a:extLst>
          </p:cNvPr>
          <p:cNvSpPr txBox="1"/>
          <p:nvPr/>
        </p:nvSpPr>
        <p:spPr>
          <a:xfrm>
            <a:off x="555479" y="2338251"/>
            <a:ext cx="5155950" cy="2862322"/>
          </a:xfrm>
          <a:prstGeom prst="rect">
            <a:avLst/>
          </a:prstGeom>
          <a:noFill/>
        </p:spPr>
        <p:txBody>
          <a:bodyPr wrap="square" rtlCol="0">
            <a:spAutoFit/>
          </a:bodyPr>
          <a:lstStyle/>
          <a:p>
            <a:r>
              <a:rPr lang="en-US" b="0" i="0" u="none" strike="noStrike" dirty="0">
                <a:solidFill>
                  <a:srgbClr val="000000"/>
                </a:solidFill>
                <a:effectLst/>
                <a:latin typeface="-webkit-standard"/>
              </a:rPr>
              <a:t>The confusion matrix for the decision tree classifier indicates it distinguishes between classes with a significant issue of false positives, where unsuccessful landings are incorrectly marked as successful. Across all models, the matrix remains consistent, predicting 12 true successful landings, 3 true unsuccessful landings, and 3 unsuccessful landings falsely labeled as successful, suggesting a tendency of the models to over-predict successful outcomes.</a:t>
            </a:r>
            <a:endParaRPr lang="en-US" dirty="0"/>
          </a:p>
        </p:txBody>
      </p:sp>
    </p:spTree>
    <p:extLst>
      <p:ext uri="{BB962C8B-B14F-4D97-AF65-F5344CB8AC3E}">
        <p14:creationId xmlns:p14="http://schemas.microsoft.com/office/powerpoint/2010/main" val="1441074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D268B90D-7317-B01A-301B-49AD9BB2A46C}"/>
              </a:ext>
            </a:extLst>
          </p:cNvPr>
          <p:cNvPicPr>
            <a:picLocks noChangeAspect="1"/>
          </p:cNvPicPr>
          <p:nvPr/>
        </p:nvPicPr>
        <p:blipFill rotWithShape="1">
          <a:blip r:embed="rId2"/>
          <a:srcRect l="7388" r="18654"/>
          <a:stretch/>
        </p:blipFill>
        <p:spPr>
          <a:xfrm>
            <a:off x="20" y="10"/>
            <a:ext cx="8115280" cy="6857990"/>
          </a:xfrm>
          <a:prstGeom prst="rect">
            <a:avLst/>
          </a:prstGeom>
        </p:spPr>
      </p:pic>
      <p:sp>
        <p:nvSpPr>
          <p:cNvPr id="2" name="Title 1">
            <a:extLst>
              <a:ext uri="{FF2B5EF4-FFF2-40B4-BE49-F238E27FC236}">
                <a16:creationId xmlns:a16="http://schemas.microsoft.com/office/drawing/2014/main" id="{81661688-8C96-21D0-494E-BB36ABE1B753}"/>
              </a:ext>
            </a:extLst>
          </p:cNvPr>
          <p:cNvSpPr>
            <a:spLocks noGrp="1"/>
          </p:cNvSpPr>
          <p:nvPr>
            <p:ph type="title"/>
          </p:nvPr>
        </p:nvSpPr>
        <p:spPr>
          <a:xfrm>
            <a:off x="647701" y="647700"/>
            <a:ext cx="4225166" cy="2420756"/>
          </a:xfrm>
        </p:spPr>
        <p:txBody>
          <a:bodyPr anchor="t">
            <a:normAutofit/>
          </a:bodyPr>
          <a:lstStyle/>
          <a:p>
            <a:r>
              <a:rPr lang="en-US"/>
              <a:t>conclusion</a:t>
            </a:r>
          </a:p>
        </p:txBody>
      </p:sp>
      <p:sp>
        <p:nvSpPr>
          <p:cNvPr id="3" name="Content Placeholder 2">
            <a:extLst>
              <a:ext uri="{FF2B5EF4-FFF2-40B4-BE49-F238E27FC236}">
                <a16:creationId xmlns:a16="http://schemas.microsoft.com/office/drawing/2014/main" id="{E70AEF93-FBFB-EF4D-6CC9-3DA9FBB6C6EB}"/>
              </a:ext>
            </a:extLst>
          </p:cNvPr>
          <p:cNvSpPr>
            <a:spLocks noGrp="1"/>
          </p:cNvSpPr>
          <p:nvPr>
            <p:ph idx="1"/>
          </p:nvPr>
        </p:nvSpPr>
        <p:spPr>
          <a:xfrm>
            <a:off x="8386354" y="339634"/>
            <a:ext cx="3709852" cy="6518366"/>
          </a:xfrm>
        </p:spPr>
        <p:txBody>
          <a:bodyPr>
            <a:normAutofit/>
          </a:bodyPr>
          <a:lstStyle/>
          <a:p>
            <a:pPr>
              <a:lnSpc>
                <a:spcPct val="110000"/>
              </a:lnSpc>
            </a:pPr>
            <a:r>
              <a:rPr lang="en-US" sz="1600" dirty="0">
                <a:latin typeface="Arial" panose="020B0604020202020204" pitchFamily="34" charset="0"/>
                <a:cs typeface="Arial" panose="020B0604020202020204" pitchFamily="34" charset="0"/>
              </a:rPr>
              <a:t>The larger the flight amount at a launch site, the greater the success rate at a launch site.</a:t>
            </a:r>
          </a:p>
          <a:p>
            <a:pPr>
              <a:lnSpc>
                <a:spcPct val="110000"/>
              </a:lnSpc>
            </a:pPr>
            <a:r>
              <a:rPr lang="en-US" sz="1600" b="0" i="0" u="none" strike="noStrike" dirty="0">
                <a:effectLst/>
                <a:latin typeface="Arial" panose="020B0604020202020204" pitchFamily="34" charset="0"/>
                <a:cs typeface="Arial" panose="020B0604020202020204" pitchFamily="34" charset="0"/>
              </a:rPr>
              <a:t>Analysis also reveals a direct correlation between the number of flights at a launch site and its success rate, with sites like KSC LC-39A exhibiting the highest number of successful launches.</a:t>
            </a:r>
          </a:p>
          <a:p>
            <a:pPr>
              <a:lnSpc>
                <a:spcPct val="110000"/>
              </a:lnSpc>
            </a:pPr>
            <a:r>
              <a:rPr lang="en-US" sz="1600" b="0" i="0" u="none" strike="noStrike" dirty="0">
                <a:effectLst/>
                <a:latin typeface="Arial" panose="020B0604020202020204" pitchFamily="34" charset="0"/>
                <a:cs typeface="Arial" panose="020B0604020202020204" pitchFamily="34" charset="0"/>
              </a:rPr>
              <a:t>The decision tree classifier emerged as the most effective algorithm for this dataset, achieving an accuracy of 83% in predicting the successful landing of Stage 1.</a:t>
            </a:r>
          </a:p>
          <a:p>
            <a:pPr>
              <a:lnSpc>
                <a:spcPct val="110000"/>
              </a:lnSpc>
            </a:pPr>
            <a:r>
              <a:rPr lang="en-US" sz="1600" b="0" i="0" u="none" strike="noStrike" dirty="0">
                <a:effectLst/>
                <a:latin typeface="Arial" panose="020B0604020202020204" pitchFamily="34" charset="0"/>
                <a:cs typeface="Arial" panose="020B0604020202020204" pitchFamily="34" charset="0"/>
              </a:rPr>
              <a:t>Certain orbits, specifically ES-L1, GEO, HEO, SSO, and VLEO, consistently show higher success rates, which could guide future launch planning.</a:t>
            </a:r>
          </a:p>
          <a:p>
            <a:pPr marL="0" indent="0">
              <a:lnSpc>
                <a:spcPct val="110000"/>
              </a:lnSpc>
              <a:buNone/>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789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32B5CF-2DE7-2DFD-58ED-A512D0B7266E}"/>
              </a:ext>
            </a:extLst>
          </p:cNvPr>
          <p:cNvPicPr>
            <a:picLocks noChangeAspect="1"/>
          </p:cNvPicPr>
          <p:nvPr/>
        </p:nvPicPr>
        <p:blipFill rotWithShape="1">
          <a:blip r:embed="rId2"/>
          <a:srcRect t="9798" b="33952"/>
          <a:stretch/>
        </p:blipFill>
        <p:spPr>
          <a:xfrm>
            <a:off x="20" y="-4"/>
            <a:ext cx="12191980" cy="6858004"/>
          </a:xfrm>
          <a:prstGeom prst="rect">
            <a:avLst/>
          </a:prstGeom>
        </p:spPr>
      </p:pic>
      <p:sp>
        <p:nvSpPr>
          <p:cNvPr id="2" name="Title 1">
            <a:extLst>
              <a:ext uri="{FF2B5EF4-FFF2-40B4-BE49-F238E27FC236}">
                <a16:creationId xmlns:a16="http://schemas.microsoft.com/office/drawing/2014/main" id="{7BFFC6A6-4C4E-F315-CDC4-35BF20611D3E}"/>
              </a:ext>
            </a:extLst>
          </p:cNvPr>
          <p:cNvSpPr>
            <a:spLocks noGrp="1"/>
          </p:cNvSpPr>
          <p:nvPr>
            <p:ph type="title"/>
          </p:nvPr>
        </p:nvSpPr>
        <p:spPr>
          <a:xfrm>
            <a:off x="1981199" y="2362200"/>
            <a:ext cx="6438645" cy="2400300"/>
          </a:xfrm>
        </p:spPr>
        <p:txBody>
          <a:bodyPr vert="horz" lIns="91440" tIns="45720" rIns="91440" bIns="45720" rtlCol="0" anchor="b">
            <a:normAutofit/>
          </a:bodyPr>
          <a:lstStyle/>
          <a:p>
            <a:r>
              <a:rPr lang="en-US" sz="4800"/>
              <a:t>Methodology</a:t>
            </a:r>
          </a:p>
        </p:txBody>
      </p:sp>
    </p:spTree>
    <p:extLst>
      <p:ext uri="{BB962C8B-B14F-4D97-AF65-F5344CB8AC3E}">
        <p14:creationId xmlns:p14="http://schemas.microsoft.com/office/powerpoint/2010/main" val="9178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B067B-E368-D715-75BF-BE6A1CB3CAA8}"/>
              </a:ext>
            </a:extLst>
          </p:cNvPr>
          <p:cNvSpPr>
            <a:spLocks noGrp="1"/>
          </p:cNvSpPr>
          <p:nvPr>
            <p:ph type="title"/>
          </p:nvPr>
        </p:nvSpPr>
        <p:spPr/>
        <p:txBody>
          <a:bodyPr>
            <a:normAutofit/>
          </a:bodyPr>
          <a:lstStyle/>
          <a:p>
            <a:r>
              <a:rPr lang="en-US" dirty="0">
                <a:solidFill>
                  <a:schemeClr val="tx1"/>
                </a:solidFill>
                <a:latin typeface="Abadi"/>
              </a:rPr>
              <a:t>Methodology</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BC014373-FD10-ADF8-AA5B-AADC8400608C}"/>
              </a:ext>
            </a:extLst>
          </p:cNvPr>
          <p:cNvSpPr>
            <a:spLocks noGrp="1"/>
          </p:cNvSpPr>
          <p:nvPr>
            <p:ph idx="1"/>
          </p:nvPr>
        </p:nvSpPr>
        <p:spPr/>
        <p:txBody>
          <a:bodyPr/>
          <a:lstStyle/>
          <a:p>
            <a:pPr algn="l"/>
            <a:r>
              <a:rPr lang="en-US" b="1" i="0" u="none" strike="noStrike" dirty="0">
                <a:solidFill>
                  <a:srgbClr val="000000"/>
                </a:solidFill>
                <a:effectLst/>
                <a:latin typeface="Arial" panose="020B0604020202020204" pitchFamily="34" charset="0"/>
                <a:cs typeface="Arial" panose="020B0604020202020204" pitchFamily="34" charset="0"/>
              </a:rPr>
              <a:t>Data Collection and Preparation:</a:t>
            </a:r>
            <a:r>
              <a:rPr lang="en-US" b="0" i="0" u="none" strike="noStrike" dirty="0">
                <a:solidFill>
                  <a:srgbClr val="000000"/>
                </a:solidFill>
                <a:effectLst/>
                <a:latin typeface="Arial" panose="020B0604020202020204" pitchFamily="34" charset="0"/>
                <a:cs typeface="Arial" panose="020B0604020202020204" pitchFamily="34" charset="0"/>
              </a:rPr>
              <a:t> Data was sourced from the SpaceX API and supplemented through web scraping from Wikipedia. We conducted thorough data wrangling and applied one-hot encoding to transform categorical variables for analysis.</a:t>
            </a:r>
          </a:p>
          <a:p>
            <a:pPr algn="l"/>
            <a:r>
              <a:rPr lang="en-US" b="1" i="0" u="none" strike="noStrike" dirty="0">
                <a:solidFill>
                  <a:srgbClr val="000000"/>
                </a:solidFill>
                <a:effectLst/>
                <a:latin typeface="Arial" panose="020B0604020202020204" pitchFamily="34" charset="0"/>
                <a:cs typeface="Arial" panose="020B0604020202020204" pitchFamily="34" charset="0"/>
              </a:rPr>
              <a:t>Exploratory and Interactive Analysis:</a:t>
            </a:r>
            <a:r>
              <a:rPr lang="en-US" b="0" i="0" u="none" strike="noStrike" dirty="0">
                <a:solidFill>
                  <a:srgbClr val="000000"/>
                </a:solidFill>
                <a:effectLst/>
                <a:latin typeface="Arial" panose="020B0604020202020204" pitchFamily="34" charset="0"/>
                <a:cs typeface="Arial" panose="020B0604020202020204" pitchFamily="34" charset="0"/>
              </a:rPr>
              <a:t> Utilized SQL for exploratory data analysis and employed Folium and </a:t>
            </a:r>
            <a:r>
              <a:rPr lang="en-US" b="0" i="0" u="none" strike="noStrike" dirty="0" err="1">
                <a:solidFill>
                  <a:srgbClr val="000000"/>
                </a:solidFill>
                <a:effectLst/>
                <a:latin typeface="Arial" panose="020B0604020202020204" pitchFamily="34" charset="0"/>
                <a:cs typeface="Arial" panose="020B0604020202020204" pitchFamily="34" charset="0"/>
              </a:rPr>
              <a:t>Plotly</a:t>
            </a:r>
            <a:r>
              <a:rPr lang="en-US" b="0" i="0" u="none" strike="noStrike" dirty="0">
                <a:solidFill>
                  <a:srgbClr val="000000"/>
                </a:solidFill>
                <a:effectLst/>
                <a:latin typeface="Arial" panose="020B0604020202020204" pitchFamily="34" charset="0"/>
                <a:cs typeface="Arial" panose="020B0604020202020204" pitchFamily="34" charset="0"/>
              </a:rPr>
              <a:t> Dash for interactive visual analytics to derive deeper insights.</a:t>
            </a:r>
          </a:p>
          <a:p>
            <a:pPr algn="l"/>
            <a:r>
              <a:rPr lang="en-US" b="1" i="0" u="none" strike="noStrike" dirty="0">
                <a:solidFill>
                  <a:srgbClr val="000000"/>
                </a:solidFill>
                <a:effectLst/>
                <a:latin typeface="Arial" panose="020B0604020202020204" pitchFamily="34" charset="0"/>
                <a:cs typeface="Arial" panose="020B0604020202020204" pitchFamily="34" charset="0"/>
              </a:rPr>
              <a:t>Predictive Modeling:</a:t>
            </a:r>
            <a:r>
              <a:rPr lang="en-US" b="0" i="0" u="none" strike="noStrike" dirty="0">
                <a:solidFill>
                  <a:srgbClr val="000000"/>
                </a:solidFill>
                <a:effectLst/>
                <a:latin typeface="Arial" panose="020B0604020202020204" pitchFamily="34" charset="0"/>
                <a:cs typeface="Arial" panose="020B0604020202020204" pitchFamily="34" charset="0"/>
              </a:rPr>
              <a:t> Developed and fine-tuned various classification models to predict the success of rocket landings. The process involved building, tuning, and evaluating each model to optimize performance</a:t>
            </a:r>
            <a:endParaRPr lang="en-US" dirty="0">
              <a:solidFill>
                <a:srgbClr val="000000"/>
              </a:solidFill>
              <a:latin typeface="Arial" panose="020B0604020202020204" pitchFamily="34" charset="0"/>
              <a:cs typeface="Arial" panose="020B0604020202020204" pitchFamily="34" charset="0"/>
            </a:endParaRPr>
          </a:p>
          <a:p>
            <a:pPr algn="l"/>
            <a:endParaRPr lang="en-US" b="0" i="0" u="none" strike="noStrike" dirty="0">
              <a:solidFill>
                <a:srgbClr val="000000"/>
              </a:solidFill>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12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219D-FDCF-8130-E31B-190057FA5B18}"/>
              </a:ext>
            </a:extLst>
          </p:cNvPr>
          <p:cNvSpPr>
            <a:spLocks noGrp="1"/>
          </p:cNvSpPr>
          <p:nvPr>
            <p:ph type="title"/>
          </p:nvPr>
        </p:nvSpPr>
        <p:spPr/>
        <p:txBody>
          <a:bodyPr/>
          <a:lstStyle/>
          <a:p>
            <a:r>
              <a:rPr lang="en-US" dirty="0">
                <a:solidFill>
                  <a:schemeClr val="tx1"/>
                </a:solidFill>
                <a:latin typeface="Abadi"/>
              </a:rPr>
              <a:t>Data Collection</a:t>
            </a:r>
            <a:endParaRPr lang="en-US" dirty="0">
              <a:solidFill>
                <a:schemeClr val="tx1"/>
              </a:solidFill>
            </a:endParaRPr>
          </a:p>
        </p:txBody>
      </p:sp>
      <p:sp>
        <p:nvSpPr>
          <p:cNvPr id="3" name="Content Placeholder 2">
            <a:extLst>
              <a:ext uri="{FF2B5EF4-FFF2-40B4-BE49-F238E27FC236}">
                <a16:creationId xmlns:a16="http://schemas.microsoft.com/office/drawing/2014/main" id="{1592F924-75FC-9891-7535-6168B47967BF}"/>
              </a:ext>
            </a:extLst>
          </p:cNvPr>
          <p:cNvSpPr>
            <a:spLocks noGrp="1"/>
          </p:cNvSpPr>
          <p:nvPr>
            <p:ph idx="1"/>
          </p:nvPr>
        </p:nvSpPr>
        <p:spPr/>
        <p:txBody>
          <a:bodyPr>
            <a:normAutofit lnSpcReduction="10000"/>
          </a:bodyPr>
          <a:lstStyle/>
          <a:p>
            <a:pPr marL="0" indent="0" algn="l">
              <a:buNone/>
            </a:pPr>
            <a:r>
              <a:rPr lang="en-US" b="0" i="0" u="none" strike="noStrike" dirty="0">
                <a:solidFill>
                  <a:srgbClr val="000000"/>
                </a:solidFill>
                <a:effectLst/>
                <a:latin typeface="Arial" panose="020B0604020202020204" pitchFamily="34" charset="0"/>
                <a:cs typeface="Arial" panose="020B0604020202020204" pitchFamily="34" charset="0"/>
              </a:rPr>
              <a:t>Data was gathered through multiple methods: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Utilized GET requests to access the SpaceX API.</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The response content was then converted into a JSON format using the .</a:t>
            </a:r>
            <a:r>
              <a:rPr lang="en-US" b="0" i="0" u="none" strike="noStrike" dirty="0" err="1">
                <a:solidFill>
                  <a:srgbClr val="000000"/>
                </a:solidFill>
                <a:effectLst/>
                <a:latin typeface="Arial" panose="020B0604020202020204" pitchFamily="34" charset="0"/>
                <a:cs typeface="Arial" panose="020B0604020202020204" pitchFamily="34" charset="0"/>
              </a:rPr>
              <a:t>json</a:t>
            </a:r>
            <a:r>
              <a:rPr lang="en-US" b="0" i="0" u="none" strike="noStrike" dirty="0">
                <a:solidFill>
                  <a:srgbClr val="000000"/>
                </a:solidFill>
                <a:effectLst/>
                <a:latin typeface="Arial" panose="020B0604020202020204" pitchFamily="34" charset="0"/>
                <a:cs typeface="Arial" panose="020B0604020202020204" pitchFamily="34" charset="0"/>
              </a:rPr>
              <a:t>() function, and subsequently transformed into a pandas </a:t>
            </a:r>
            <a:r>
              <a:rPr lang="en-US" b="0" i="0" u="none" strike="noStrike" dirty="0" err="1">
                <a:solidFill>
                  <a:srgbClr val="000000"/>
                </a:solidFill>
                <a:effectLst/>
                <a:latin typeface="Arial" panose="020B0604020202020204" pitchFamily="34" charset="0"/>
                <a:cs typeface="Arial" panose="020B0604020202020204" pitchFamily="34" charset="0"/>
              </a:rPr>
              <a:t>dataframe</a:t>
            </a:r>
            <a:r>
              <a:rPr lang="en-US" b="0" i="0" u="none" strike="noStrike" dirty="0">
                <a:solidFill>
                  <a:srgbClr val="000000"/>
                </a:solidFill>
                <a:effectLst/>
                <a:latin typeface="Arial" panose="020B0604020202020204" pitchFamily="34" charset="0"/>
                <a:cs typeface="Arial" panose="020B0604020202020204" pitchFamily="34" charset="0"/>
              </a:rPr>
              <a:t> with the help of .</a:t>
            </a:r>
            <a:r>
              <a:rPr lang="en-US" b="0" i="0" u="none" strike="noStrike" dirty="0" err="1">
                <a:solidFill>
                  <a:srgbClr val="000000"/>
                </a:solidFill>
                <a:effectLst/>
                <a:latin typeface="Arial" panose="020B0604020202020204" pitchFamily="34" charset="0"/>
                <a:cs typeface="Arial" panose="020B0604020202020204" pitchFamily="34" charset="0"/>
              </a:rPr>
              <a:t>json_normalize</a:t>
            </a:r>
            <a:r>
              <a:rPr lang="en-US" b="0" i="0" u="none" strike="noStrike"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The dataset underwent cleaning processes, including identifying and addressing missing values.</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Additionally, web scraping was conducted on Wikipedia to obtain Falcon 9 launch records using </a:t>
            </a:r>
            <a:r>
              <a:rPr lang="en-US" b="0" i="0" u="none" strike="noStrike" dirty="0" err="1">
                <a:solidFill>
                  <a:srgbClr val="000000"/>
                </a:solidFill>
                <a:effectLst/>
                <a:latin typeface="Arial" panose="020B0604020202020204" pitchFamily="34" charset="0"/>
                <a:cs typeface="Arial" panose="020B0604020202020204" pitchFamily="34" charset="0"/>
              </a:rPr>
              <a:t>BeautifulSoup</a:t>
            </a:r>
            <a:r>
              <a:rPr lang="en-US" b="0" i="0" u="none" strike="noStrike"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This involved extracting launch records presented in HTML tables, parsing these tables, and converting them into a pandas </a:t>
            </a:r>
            <a:r>
              <a:rPr lang="en-US" b="0" i="0" u="none" strike="noStrike" dirty="0" err="1">
                <a:solidFill>
                  <a:srgbClr val="000000"/>
                </a:solidFill>
                <a:effectLst/>
                <a:latin typeface="Arial" panose="020B0604020202020204" pitchFamily="34" charset="0"/>
                <a:cs typeface="Arial" panose="020B0604020202020204" pitchFamily="34" charset="0"/>
              </a:rPr>
              <a:t>dataframe</a:t>
            </a:r>
            <a:r>
              <a:rPr lang="en-US" b="0" i="0" u="none" strike="noStrike" dirty="0">
                <a:solidFill>
                  <a:srgbClr val="000000"/>
                </a:solidFill>
                <a:effectLst/>
                <a:latin typeface="Arial" panose="020B0604020202020204" pitchFamily="34" charset="0"/>
                <a:cs typeface="Arial" panose="020B0604020202020204" pitchFamily="34" charset="0"/>
              </a:rPr>
              <a:t> for subsequent analysis.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68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0D93-D7A4-C878-8410-67D55C765E3A}"/>
              </a:ext>
            </a:extLst>
          </p:cNvPr>
          <p:cNvSpPr>
            <a:spLocks noGrp="1"/>
          </p:cNvSpPr>
          <p:nvPr>
            <p:ph type="title"/>
          </p:nvPr>
        </p:nvSpPr>
        <p:spPr/>
        <p:txBody>
          <a:bodyPr/>
          <a:lstStyle/>
          <a:p>
            <a:r>
              <a:rPr lang="en-US" dirty="0">
                <a:solidFill>
                  <a:schemeClr val="tx1"/>
                </a:solidFill>
                <a:latin typeface="Abadi"/>
              </a:rPr>
              <a:t>Data Collection - Scraping</a:t>
            </a:r>
            <a:endParaRPr lang="en-US" dirty="0">
              <a:solidFill>
                <a:schemeClr val="tx1"/>
              </a:solidFill>
            </a:endParaRPr>
          </a:p>
        </p:txBody>
      </p:sp>
      <p:sp>
        <p:nvSpPr>
          <p:cNvPr id="3" name="Content Placeholder 2">
            <a:extLst>
              <a:ext uri="{FF2B5EF4-FFF2-40B4-BE49-F238E27FC236}">
                <a16:creationId xmlns:a16="http://schemas.microsoft.com/office/drawing/2014/main" id="{88FE7B78-AE6E-E53F-F674-772DA38B51C2}"/>
              </a:ext>
            </a:extLst>
          </p:cNvPr>
          <p:cNvSpPr>
            <a:spLocks noGrp="1"/>
          </p:cNvSpPr>
          <p:nvPr>
            <p:ph idx="1"/>
          </p:nvPr>
        </p:nvSpPr>
        <p:spPr>
          <a:xfrm>
            <a:off x="652372" y="2095500"/>
            <a:ext cx="4390684" cy="3848100"/>
          </a:xfrm>
        </p:spPr>
        <p:txBody>
          <a:bodyPr/>
          <a:lstStyle/>
          <a:p>
            <a:r>
              <a:rPr lang="en-US" dirty="0">
                <a:latin typeface="Arial" panose="020B0604020202020204" pitchFamily="34" charset="0"/>
                <a:cs typeface="Arial" panose="020B0604020202020204" pitchFamily="34" charset="0"/>
              </a:rPr>
              <a:t>We utilized web scraping to extract Falcon 9 launch records using </a:t>
            </a:r>
            <a:r>
              <a:rPr lang="en-US" dirty="0" err="1">
                <a:latin typeface="Arial" panose="020B0604020202020204" pitchFamily="34" charset="0"/>
                <a:cs typeface="Arial" panose="020B0604020202020204" pitchFamily="34" charset="0"/>
              </a:rPr>
              <a:t>BeautifulSoup</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We processed the table and transformed it into a pandas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a:t>
            </a:r>
          </a:p>
        </p:txBody>
      </p:sp>
      <p:pic>
        <p:nvPicPr>
          <p:cNvPr id="5" name="Picture 4" descr="A screenshot of a computer&#10;&#10;Description automatically generated">
            <a:extLst>
              <a:ext uri="{FF2B5EF4-FFF2-40B4-BE49-F238E27FC236}">
                <a16:creationId xmlns:a16="http://schemas.microsoft.com/office/drawing/2014/main" id="{A5044B6E-4DC4-01EC-E60B-525075016F69}"/>
              </a:ext>
            </a:extLst>
          </p:cNvPr>
          <p:cNvPicPr>
            <a:picLocks noChangeAspect="1"/>
          </p:cNvPicPr>
          <p:nvPr/>
        </p:nvPicPr>
        <p:blipFill>
          <a:blip r:embed="rId2"/>
          <a:stretch>
            <a:fillRect/>
          </a:stretch>
        </p:blipFill>
        <p:spPr>
          <a:xfrm>
            <a:off x="6096000" y="2095500"/>
            <a:ext cx="4633751" cy="2945403"/>
          </a:xfrm>
          <a:prstGeom prst="rect">
            <a:avLst/>
          </a:prstGeom>
        </p:spPr>
      </p:pic>
    </p:spTree>
    <p:extLst>
      <p:ext uri="{BB962C8B-B14F-4D97-AF65-F5344CB8AC3E}">
        <p14:creationId xmlns:p14="http://schemas.microsoft.com/office/powerpoint/2010/main" val="31135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C3DC-B55A-EA23-AF25-E6F8221AEB00}"/>
              </a:ext>
            </a:extLst>
          </p:cNvPr>
          <p:cNvSpPr>
            <a:spLocks noGrp="1"/>
          </p:cNvSpPr>
          <p:nvPr>
            <p:ph type="title"/>
          </p:nvPr>
        </p:nvSpPr>
        <p:spPr>
          <a:xfrm>
            <a:off x="652371" y="647700"/>
            <a:ext cx="10625229" cy="793173"/>
          </a:xfrm>
        </p:spPr>
        <p:txBody>
          <a:bodyPr>
            <a:normAutofit/>
          </a:bodyPr>
          <a:lstStyle/>
          <a:p>
            <a:r>
              <a:rPr lang="en-US" dirty="0">
                <a:solidFill>
                  <a:schemeClr val="tx1"/>
                </a:solidFill>
                <a:latin typeface="Abadi"/>
              </a:rPr>
              <a:t>Data Wrangling</a:t>
            </a:r>
            <a:endParaRPr lang="en-US" dirty="0"/>
          </a:p>
        </p:txBody>
      </p:sp>
      <p:sp>
        <p:nvSpPr>
          <p:cNvPr id="3" name="Content Placeholder 2">
            <a:extLst>
              <a:ext uri="{FF2B5EF4-FFF2-40B4-BE49-F238E27FC236}">
                <a16:creationId xmlns:a16="http://schemas.microsoft.com/office/drawing/2014/main" id="{D0D1D09F-F064-AC29-7EDB-929437E23A70}"/>
              </a:ext>
            </a:extLst>
          </p:cNvPr>
          <p:cNvSpPr>
            <a:spLocks noGrp="1"/>
          </p:cNvSpPr>
          <p:nvPr>
            <p:ph idx="1"/>
          </p:nvPr>
        </p:nvSpPr>
        <p:spPr>
          <a:xfrm>
            <a:off x="652373" y="2095500"/>
            <a:ext cx="5268692" cy="3848100"/>
          </a:xfrm>
        </p:spPr>
        <p:txBody>
          <a:bodyPr/>
          <a:lstStyle/>
          <a:p>
            <a:r>
              <a:rPr lang="en-US" b="0" i="0" u="none" strike="noStrike" dirty="0">
                <a:solidFill>
                  <a:srgbClr val="000000"/>
                </a:solidFill>
                <a:effectLst/>
                <a:latin typeface="-webkit-standard"/>
              </a:rPr>
              <a:t>We conducted exploratory data analysis and established the training labels. We computed the total launches at each site and analyzed the frequency of each orbit. Additionally, we generated a landing outcome label from the outcome column and exported the results to a CSV file. </a:t>
            </a:r>
            <a:endParaRPr lang="en-US" dirty="0"/>
          </a:p>
        </p:txBody>
      </p:sp>
      <p:pic>
        <p:nvPicPr>
          <p:cNvPr id="5" name="Picture 4" descr="A screenshot of a computer&#10;&#10;Description automatically generated">
            <a:extLst>
              <a:ext uri="{FF2B5EF4-FFF2-40B4-BE49-F238E27FC236}">
                <a16:creationId xmlns:a16="http://schemas.microsoft.com/office/drawing/2014/main" id="{7062275E-3E7D-6885-AA23-EFCA1ED0D986}"/>
              </a:ext>
            </a:extLst>
          </p:cNvPr>
          <p:cNvPicPr>
            <a:picLocks noChangeAspect="1"/>
          </p:cNvPicPr>
          <p:nvPr/>
        </p:nvPicPr>
        <p:blipFill>
          <a:blip r:embed="rId2"/>
          <a:stretch>
            <a:fillRect/>
          </a:stretch>
        </p:blipFill>
        <p:spPr>
          <a:xfrm>
            <a:off x="6270937" y="1787236"/>
            <a:ext cx="5386221" cy="3626428"/>
          </a:xfrm>
          <a:prstGeom prst="rect">
            <a:avLst/>
          </a:prstGeom>
        </p:spPr>
      </p:pic>
    </p:spTree>
    <p:extLst>
      <p:ext uri="{BB962C8B-B14F-4D97-AF65-F5344CB8AC3E}">
        <p14:creationId xmlns:p14="http://schemas.microsoft.com/office/powerpoint/2010/main" val="33318180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523</TotalTime>
  <Words>2096</Words>
  <Application>Microsoft Macintosh PowerPoint</Application>
  <PresentationFormat>Widescreen</PresentationFormat>
  <Paragraphs>156</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-webkit-standard</vt:lpstr>
      <vt:lpstr>Abadi</vt:lpstr>
      <vt:lpstr>Arial</vt:lpstr>
      <vt:lpstr>Carlito</vt:lpstr>
      <vt:lpstr>Courier New</vt:lpstr>
      <vt:lpstr>Trebuchet MS</vt:lpstr>
      <vt:lpstr>Wingdings 3</vt:lpstr>
      <vt:lpstr>Facet</vt:lpstr>
      <vt:lpstr>Data science capstone project</vt:lpstr>
      <vt:lpstr>Outline</vt:lpstr>
      <vt:lpstr>Executive Summary</vt:lpstr>
      <vt:lpstr>Introduction</vt:lpstr>
      <vt:lpstr>Methodology</vt:lpstr>
      <vt:lpstr>Methodology </vt:lpstr>
      <vt:lpstr>Data Collection</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EDA Visualization</vt:lpstr>
      <vt:lpstr>Flight Number vs. Launch Site</vt:lpstr>
      <vt:lpstr>Payload vs. Launch Site</vt:lpstr>
      <vt:lpstr>Success Rate vs. Orbit Type</vt:lpstr>
      <vt:lpstr>Flight Number vs. Orbit Type</vt:lpstr>
      <vt:lpstr>Payload vs orbit type </vt:lpstr>
      <vt:lpstr>Launch Success Yearly Trend</vt:lpstr>
      <vt:lpstr>EAD with sql</vt:lpstr>
      <vt:lpstr>All Launch Site Names</vt:lpstr>
      <vt:lpstr>Launch Site Names Begin with 'CCA'</vt:lpstr>
      <vt:lpstr>Total payload mass</vt:lpstr>
      <vt:lpstr>average payload mass by f9v1.1</vt:lpstr>
      <vt:lpstr>First Successful Ground Landing Date</vt:lpstr>
      <vt:lpstr>Successful drone ship landing with payload between 4000 and 6000</vt:lpstr>
      <vt:lpstr>Total number of successful and failure mission outcomes</vt:lpstr>
      <vt:lpstr>Boosters Carried Maximum Payload</vt:lpstr>
      <vt:lpstr>Failed 2015 Drone ship Landing</vt:lpstr>
      <vt:lpstr>Rank Landing Outcomes Between 2010-06-04 and 2017-03-20</vt:lpstr>
      <vt:lpstr>Launch Sites Analysis</vt:lpstr>
      <vt:lpstr>Launch site location</vt:lpstr>
      <vt:lpstr>Launch site with color label</vt:lpstr>
      <vt:lpstr>Launch site </vt:lpstr>
      <vt:lpstr>Build dashboard with ploty dash</vt:lpstr>
      <vt:lpstr>The chart showing the percentage achieved by each launch site</vt:lpstr>
      <vt:lpstr>Highest success rate launch site</vt:lpstr>
      <vt:lpstr>Payload vs Launch Outcome for all sites, with different payload selected in the range slider</vt:lpstr>
      <vt:lpstr>Predictive analysis (classification)</vt:lpstr>
      <vt:lpstr>Classification accuracy</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Tanish Gupta</dc:creator>
  <cp:lastModifiedBy>Tanish Gupta</cp:lastModifiedBy>
  <cp:revision>19</cp:revision>
  <dcterms:created xsi:type="dcterms:W3CDTF">2024-06-14T17:21:22Z</dcterms:created>
  <dcterms:modified xsi:type="dcterms:W3CDTF">2024-06-15T02:05:21Z</dcterms:modified>
</cp:coreProperties>
</file>